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75" r:id="rId16"/>
    <p:sldId id="289" r:id="rId17"/>
    <p:sldId id="276" r:id="rId18"/>
    <p:sldId id="272" r:id="rId19"/>
    <p:sldId id="282" r:id="rId20"/>
    <p:sldId id="277" r:id="rId21"/>
    <p:sldId id="281" r:id="rId22"/>
    <p:sldId id="286" r:id="rId23"/>
    <p:sldId id="278" r:id="rId24"/>
    <p:sldId id="287" r:id="rId25"/>
    <p:sldId id="280" r:id="rId26"/>
    <p:sldId id="279" r:id="rId27"/>
    <p:sldId id="283" r:id="rId28"/>
    <p:sldId id="284" r:id="rId29"/>
    <p:sldId id="285" r:id="rId30"/>
    <p:sldId id="290" r:id="rId31"/>
    <p:sldId id="293" r:id="rId32"/>
    <p:sldId id="292" r:id="rId33"/>
    <p:sldId id="291" r:id="rId34"/>
    <p:sldId id="295" r:id="rId35"/>
    <p:sldId id="294" r:id="rId36"/>
    <p:sldId id="296" r:id="rId37"/>
    <p:sldId id="297" r:id="rId38"/>
    <p:sldId id="303" r:id="rId39"/>
    <p:sldId id="302" r:id="rId40"/>
    <p:sldId id="301" r:id="rId41"/>
    <p:sldId id="300" r:id="rId42"/>
    <p:sldId id="299" r:id="rId43"/>
    <p:sldId id="298" r:id="rId44"/>
    <p:sldId id="307" r:id="rId45"/>
    <p:sldId id="308" r:id="rId46"/>
    <p:sldId id="306" r:id="rId47"/>
    <p:sldId id="305" r:id="rId48"/>
    <p:sldId id="304" r:id="rId49"/>
    <p:sldId id="311" r:id="rId50"/>
    <p:sldId id="309" r:id="rId51"/>
    <p:sldId id="310" r:id="rId52"/>
    <p:sldId id="312" r:id="rId53"/>
    <p:sldId id="313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009A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8" autoAdjust="0"/>
    <p:restoredTop sz="94600" autoAdjust="0"/>
  </p:normalViewPr>
  <p:slideViewPr>
    <p:cSldViewPr>
      <p:cViewPr varScale="1">
        <p:scale>
          <a:sx n="66" d="100"/>
          <a:sy n="66" d="100"/>
        </p:scale>
        <p:origin x="-9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5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hart>
    <c:plotArea>
      <c:layout>
        <c:manualLayout>
          <c:layoutTarget val="inner"/>
          <c:xMode val="edge"/>
          <c:yMode val="edge"/>
          <c:x val="0.11223061152626326"/>
          <c:y val="3.8522810507890096E-2"/>
          <c:w val="0.53027697585478051"/>
          <c:h val="0.9229543789842195"/>
        </c:manualLayout>
      </c:layout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3</c:v>
                </c:pt>
              </c:strCache>
            </c:strRef>
          </c:tx>
          <c:val>
            <c:numRef>
              <c:f>Sheet1!$B$3:$B$10</c:f>
              <c:numCache>
                <c:formatCode>"$"#,##0.00</c:formatCode>
                <c:ptCount val="8"/>
                <c:pt idx="0">
                  <c:v>50</c:v>
                </c:pt>
                <c:pt idx="1">
                  <c:v>43</c:v>
                </c:pt>
                <c:pt idx="2">
                  <c:v>21</c:v>
                </c:pt>
                <c:pt idx="3">
                  <c:v>12</c:v>
                </c:pt>
                <c:pt idx="4">
                  <c:v>50</c:v>
                </c:pt>
                <c:pt idx="5">
                  <c:v>62</c:v>
                </c:pt>
                <c:pt idx="6">
                  <c:v>80</c:v>
                </c:pt>
                <c:pt idx="7">
                  <c:v>99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Vodaphone</c:v>
                </c:pt>
              </c:strCache>
            </c:strRef>
          </c:tx>
          <c:val>
            <c:numRef>
              <c:f>Sheet1!$C$3:$C$10</c:f>
              <c:numCache>
                <c:formatCode>"$"#,##0.00</c:formatCode>
                <c:ptCount val="8"/>
                <c:pt idx="0">
                  <c:v>22</c:v>
                </c:pt>
                <c:pt idx="1">
                  <c:v>23</c:v>
                </c:pt>
                <c:pt idx="2">
                  <c:v>56</c:v>
                </c:pt>
                <c:pt idx="3">
                  <c:v>84</c:v>
                </c:pt>
                <c:pt idx="4">
                  <c:v>51</c:v>
                </c:pt>
                <c:pt idx="5">
                  <c:v>26</c:v>
                </c:pt>
                <c:pt idx="6">
                  <c:v>53</c:v>
                </c:pt>
                <c:pt idx="7">
                  <c:v>95</c:v>
                </c:pt>
              </c:numCache>
            </c:numRef>
          </c:val>
        </c:ser>
        <c:axId val="132335488"/>
        <c:axId val="132453888"/>
      </c:barChart>
      <c:catAx>
        <c:axId val="132335488"/>
        <c:scaling>
          <c:orientation val="minMax"/>
        </c:scaling>
        <c:delete val="1"/>
        <c:axPos val="b"/>
        <c:tickLblPos val="none"/>
        <c:crossAx val="132453888"/>
        <c:crosses val="autoZero"/>
        <c:auto val="1"/>
        <c:lblAlgn val="ctr"/>
        <c:lblOffset val="100"/>
      </c:catAx>
      <c:valAx>
        <c:axId val="132453888"/>
        <c:scaling>
          <c:orientation val="minMax"/>
        </c:scaling>
        <c:axPos val="l"/>
        <c:majorGridlines/>
        <c:numFmt formatCode="&quot;$&quot;#,##0.00" sourceLinked="1"/>
        <c:tickLblPos val="nextTo"/>
        <c:crossAx val="1323354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4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style val="31"/>
  <c:chart>
    <c:title>
      <c:tx>
        <c:rich>
          <a:bodyPr/>
          <a:lstStyle/>
          <a:p>
            <a:pPr>
              <a:defRPr/>
            </a:pPr>
            <a:r>
              <a:rPr lang="en-US"/>
              <a:t>Bob's phone bill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Sheet1!$A$3:$A$10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</c:strCache>
            </c:strRef>
          </c:cat>
          <c:val>
            <c:numRef>
              <c:f>Sheet1!$B$3:$B$10</c:f>
              <c:numCache>
                <c:formatCode>"$"#,##0.00</c:formatCode>
                <c:ptCount val="8"/>
                <c:pt idx="0">
                  <c:v>50</c:v>
                </c:pt>
                <c:pt idx="1">
                  <c:v>43</c:v>
                </c:pt>
                <c:pt idx="2">
                  <c:v>21</c:v>
                </c:pt>
                <c:pt idx="3">
                  <c:v>12</c:v>
                </c:pt>
                <c:pt idx="4">
                  <c:v>50</c:v>
                </c:pt>
                <c:pt idx="5">
                  <c:v>62</c:v>
                </c:pt>
                <c:pt idx="6">
                  <c:v>80</c:v>
                </c:pt>
                <c:pt idx="7">
                  <c:v>99</c:v>
                </c:pt>
              </c:numCache>
            </c:numRef>
          </c:val>
        </c:ser>
        <c:gapWidth val="0"/>
        <c:axId val="149798272"/>
        <c:axId val="145929728"/>
      </c:barChart>
      <c:catAx>
        <c:axId val="1497982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AU" sz="1800"/>
                  <a:t>Months</a:t>
                </a:r>
              </a:p>
            </c:rich>
          </c:tx>
          <c:layout/>
        </c:title>
        <c:majorTickMark val="none"/>
        <c:tickLblPos val="nextTo"/>
        <c:crossAx val="145929728"/>
        <c:crosses val="autoZero"/>
        <c:auto val="1"/>
        <c:lblAlgn val="ctr"/>
        <c:lblOffset val="100"/>
      </c:catAx>
      <c:valAx>
        <c:axId val="14592972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AU" sz="3200" dirty="0"/>
                  <a:t>Cost</a:t>
                </a:r>
                <a:endParaRPr lang="en-AU" dirty="0"/>
              </a:p>
            </c:rich>
          </c:tx>
          <c:layout/>
        </c:title>
        <c:numFmt formatCode="&quot;$&quot;#,##0.00" sourceLinked="1"/>
        <c:tickLblPos val="nextTo"/>
        <c:crossAx val="14979827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style val="31"/>
  <c:chart>
    <c:title>
      <c:tx>
        <c:rich>
          <a:bodyPr/>
          <a:lstStyle/>
          <a:p>
            <a:pPr>
              <a:defRPr/>
            </a:pPr>
            <a:r>
              <a:rPr lang="en-US"/>
              <a:t>Bob's phone bill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 $29 </c:v>
                </c:pt>
              </c:strCache>
            </c:strRef>
          </c:tx>
          <c:cat>
            <c:strRef>
              <c:f>Sheet1!$A$3:$A$10</c:f>
              <c:strCache>
                <c:ptCount val="8"/>
                <c:pt idx="0">
                  <c:v>Febuary</c:v>
                </c:pt>
                <c:pt idx="1">
                  <c:v>March</c:v>
                </c:pt>
                <c:pt idx="2">
                  <c:v>April</c:v>
                </c:pt>
                <c:pt idx="3">
                  <c:v>May</c:v>
                </c:pt>
                <c:pt idx="4">
                  <c:v>June</c:v>
                </c:pt>
                <c:pt idx="5">
                  <c:v>July</c:v>
                </c:pt>
                <c:pt idx="6">
                  <c:v>August</c:v>
                </c:pt>
                <c:pt idx="7">
                  <c:v>September</c:v>
                </c:pt>
              </c:strCache>
            </c:strRef>
          </c:cat>
          <c:val>
            <c:numRef>
              <c:f>Sheet1!$B$3:$B$10</c:f>
              <c:numCache>
                <c:formatCode>_-"$"* #,##0_-;\-"$"* #,##0_-;_-"$"* "-"_-;_-@_-</c:formatCode>
                <c:ptCount val="8"/>
                <c:pt idx="0">
                  <c:v>35</c:v>
                </c:pt>
                <c:pt idx="1">
                  <c:v>40</c:v>
                </c:pt>
                <c:pt idx="2">
                  <c:v>29</c:v>
                </c:pt>
                <c:pt idx="3">
                  <c:v>29</c:v>
                </c:pt>
                <c:pt idx="4">
                  <c:v>29</c:v>
                </c:pt>
                <c:pt idx="5">
                  <c:v>33</c:v>
                </c:pt>
                <c:pt idx="6">
                  <c:v>55</c:v>
                </c:pt>
                <c:pt idx="7">
                  <c:v>120</c:v>
                </c:pt>
              </c:numCache>
            </c:numRef>
          </c:val>
        </c:ser>
        <c:gapWidth val="0"/>
        <c:axId val="149523456"/>
        <c:axId val="149546112"/>
      </c:barChart>
      <c:catAx>
        <c:axId val="1495234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Months</a:t>
                </a:r>
              </a:p>
            </c:rich>
          </c:tx>
          <c:layout/>
        </c:title>
        <c:majorTickMark val="none"/>
        <c:tickLblPos val="nextTo"/>
        <c:crossAx val="149546112"/>
        <c:crosses val="autoZero"/>
        <c:auto val="1"/>
        <c:lblAlgn val="ctr"/>
        <c:lblOffset val="100"/>
      </c:catAx>
      <c:valAx>
        <c:axId val="14954611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Cost</a:t>
                </a:r>
              </a:p>
            </c:rich>
          </c:tx>
          <c:layout/>
        </c:title>
        <c:numFmt formatCode="_-&quot;$&quot;* #,##0_-;\-&quot;$&quot;* #,##0_-;_-&quot;$&quot;* &quot;-&quot;_-;_-@_-" sourceLinked="1"/>
        <c:tickLblPos val="nextTo"/>
        <c:crossAx val="149523456"/>
        <c:crosses val="autoZero"/>
        <c:crossBetween val="between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C323-FA05-4F46-9D8F-37326C0F7090}" type="datetimeFigureOut">
              <a:rPr lang="en-AU" smtClean="0"/>
              <a:pPr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4C326-71AF-4DC0-8C75-5E9FFFB7983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5" Type="http://schemas.openxmlformats.org/officeDocument/2006/relationships/slide" Target="slide15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5" Type="http://schemas.openxmlformats.org/officeDocument/2006/relationships/chart" Target="../charts/chart3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co2Over57Years.wmv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9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-958.ibm.com/software/data/cognos/manyeyes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researchtools.pbworks.com/w/page/17801672/FrontPage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www.google.com/publicda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epseP\My%20Documents\!MCS%20Curriculum\Year%2011%20IT\REsources\lightningQuiz.wmv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040" y="2348880"/>
            <a:ext cx="8640960" cy="1470025"/>
          </a:xfrm>
        </p:spPr>
        <p:txBody>
          <a:bodyPr>
            <a:noAutofit/>
          </a:bodyPr>
          <a:lstStyle/>
          <a:p>
            <a:r>
              <a:rPr lang="en-AU" sz="5400" b="1" dirty="0" smtClean="0"/>
              <a:t>Data Analysis &amp; Visualisation</a:t>
            </a:r>
            <a:endParaRPr lang="en-AU" sz="5400" b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Presenting Info in a Visual Form</a:t>
            </a:r>
            <a:endParaRPr lang="en-AU" b="1" dirty="0">
              <a:solidFill>
                <a:schemeClr val="tx1"/>
              </a:solidFill>
            </a:endParaRPr>
          </a:p>
        </p:txBody>
      </p:sp>
      <p:pic>
        <p:nvPicPr>
          <p:cNvPr id="5" name="Picture 3" descr="C:\Documents and Settings\RepseP\My Documents\!MCS Curriculum\Year 11 IT\REsources\Images\grap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501008"/>
            <a:ext cx="3874811" cy="3185542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1026" name="Picture 2" descr="C:\Documents and Settings\RepseP\My Documents\!MCS Curriculum\Year 11 IT\REsources\Images\analys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717032"/>
            <a:ext cx="3683819" cy="244253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51520" y="764704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Types of Data Visualisations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251520" y="1340768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Data Types &amp; Design Tools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692696"/>
            <a:ext cx="42119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   Quick Nav</a:t>
            </a:r>
          </a:p>
          <a:p>
            <a:pPr algn="ctr"/>
            <a:endParaRPr lang="en-AU" sz="1400" b="1" dirty="0" smtClean="0"/>
          </a:p>
          <a:p>
            <a:r>
              <a:rPr lang="en-AU" b="1" dirty="0" smtClean="0"/>
              <a:t>Content based on:</a:t>
            </a:r>
          </a:p>
          <a:p>
            <a:r>
              <a:rPr lang="en-AU" b="1" i="1" dirty="0" smtClean="0"/>
              <a:t>Information and Technology VCE Units 1-2</a:t>
            </a:r>
          </a:p>
          <a:p>
            <a:r>
              <a:rPr lang="en-AU" b="1" dirty="0" smtClean="0"/>
              <a:t>Colin Potts &amp; James Lawson.  5</a:t>
            </a:r>
            <a:r>
              <a:rPr lang="en-AU" b="1" baseline="30000" dirty="0" smtClean="0"/>
              <a:t>th</a:t>
            </a:r>
            <a:r>
              <a:rPr lang="en-AU" b="1" dirty="0" smtClean="0"/>
              <a:t> Ed, 2011.</a:t>
            </a:r>
          </a:p>
          <a:p>
            <a:r>
              <a:rPr lang="en-AU" b="1" dirty="0" smtClean="0"/>
              <a:t>Chapter 5, Pages 177-214</a:t>
            </a:r>
          </a:p>
        </p:txBody>
      </p:sp>
      <p:sp>
        <p:nvSpPr>
          <p:cNvPr id="17" name="Left Arrow 16"/>
          <p:cNvSpPr/>
          <p:nvPr/>
        </p:nvSpPr>
        <p:spPr>
          <a:xfrm>
            <a:off x="4211960" y="6926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6600" b="1" dirty="0" smtClean="0">
                <a:solidFill>
                  <a:schemeClr val="accent3">
                    <a:lumMod val="50000"/>
                  </a:schemeClr>
                </a:solidFill>
              </a:rPr>
              <a:t>CSV</a:t>
            </a:r>
            <a:endParaRPr lang="en-A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/>
          <a:lstStyle/>
          <a:p>
            <a:r>
              <a:rPr lang="en-AU" dirty="0" smtClean="0"/>
              <a:t>Quantitative Data gathered from online questionnaires is often saved as  CSV file.</a:t>
            </a:r>
          </a:p>
          <a:p>
            <a:endParaRPr lang="en-AU" sz="1200" dirty="0" smtClean="0"/>
          </a:p>
          <a:p>
            <a:r>
              <a:rPr lang="en-AU" dirty="0" smtClean="0"/>
              <a:t>A CSV file is a plain text file that is specially formatted to store spreadsheet or database style information.</a:t>
            </a: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CsvSampl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861048"/>
            <a:ext cx="3923928" cy="2717320"/>
          </a:xfrm>
          <a:prstGeom prst="rect">
            <a:avLst/>
          </a:prstGeom>
          <a:noFill/>
        </p:spPr>
      </p:pic>
      <p:pic>
        <p:nvPicPr>
          <p:cNvPr id="1027" name="Picture 3" descr="C:\Documents and Settings\RepseP\My Documents\!MCS Curriculum\Year 11 IT\REsources\Images\CSVinEx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861048"/>
            <a:ext cx="4932484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C00000"/>
                </a:solidFill>
              </a:rPr>
              <a:t>Qualitative Data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Gather information using:</a:t>
            </a:r>
          </a:p>
          <a:p>
            <a:r>
              <a:rPr lang="en-AU" dirty="0" smtClean="0"/>
              <a:t>Interviews</a:t>
            </a:r>
          </a:p>
          <a:p>
            <a:r>
              <a:rPr lang="en-AU" dirty="0" smtClean="0"/>
              <a:t>Video Footage</a:t>
            </a:r>
          </a:p>
          <a:p>
            <a:r>
              <a:rPr lang="en-AU" dirty="0" smtClean="0"/>
              <a:t>Observation</a:t>
            </a:r>
          </a:p>
          <a:p>
            <a:r>
              <a:rPr lang="en-AU" dirty="0" smtClean="0"/>
              <a:t>Data Gathering Instruments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Analysts look for themes, classifications and descriptions.</a:t>
            </a:r>
            <a:endParaRPr lang="en-AU" dirty="0"/>
          </a:p>
        </p:txBody>
      </p:sp>
      <p:pic>
        <p:nvPicPr>
          <p:cNvPr id="2050" name="Picture 2" descr="C:\Documents and Settings\RepseP\My Documents\!MCS Curriculum\Year 11 IT\REsources\Images\inter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0126" y="1412776"/>
            <a:ext cx="358387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Text Clouds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525963"/>
          </a:xfrm>
        </p:spPr>
        <p:txBody>
          <a:bodyPr/>
          <a:lstStyle/>
          <a:p>
            <a:r>
              <a:rPr lang="en-AU" dirty="0" smtClean="0"/>
              <a:t>Text clouds are often used to analyse qualitative data, such as feedback from an audience. </a:t>
            </a:r>
          </a:p>
          <a:p>
            <a:r>
              <a:rPr lang="en-AU" dirty="0" smtClean="0"/>
              <a:t>Often used to see key words from online </a:t>
            </a:r>
            <a:r>
              <a:rPr lang="en-AU" dirty="0" err="1" smtClean="0"/>
              <a:t>serveys</a:t>
            </a: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3074" name="Picture 2" descr="C:\Documents and Settings\RepseP\My Documents\!MCS Curriculum\Year 11 IT\REsources\Images\textCloud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118425"/>
            <a:ext cx="6876256" cy="3739575"/>
          </a:xfrm>
          <a:prstGeom prst="rect">
            <a:avLst/>
          </a:prstGeom>
          <a:noFill/>
        </p:spPr>
      </p:pic>
      <p:pic>
        <p:nvPicPr>
          <p:cNvPr id="3075" name="Picture 3" descr="C:\Documents and Settings\RepseP\My Documents\!MCS Curriculum\Year 11 IT\REsources\Images\textClou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170802"/>
            <a:ext cx="5796136" cy="3687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Some more terms...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A </a:t>
            </a:r>
            <a:r>
              <a:rPr lang="en-AU" b="1" dirty="0" smtClean="0">
                <a:solidFill>
                  <a:srgbClr val="C00000"/>
                </a:solidFill>
              </a:rPr>
              <a:t>Data Set </a:t>
            </a:r>
            <a:r>
              <a:rPr lang="en-AU" dirty="0" smtClean="0"/>
              <a:t>is a collection of data, like a census or the questionnaire results of a group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Constraints</a:t>
            </a:r>
            <a:r>
              <a:rPr lang="en-AU" dirty="0" smtClean="0"/>
              <a:t> are factors that influence the solution. </a:t>
            </a:r>
            <a:r>
              <a:rPr lang="en-AU" sz="2400" b="1" dirty="0" smtClean="0">
                <a:solidFill>
                  <a:srgbClr val="7030A0"/>
                </a:solidFill>
              </a:rPr>
              <a:t>E.g. The time taken to produce the solution.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Limitations</a:t>
            </a:r>
            <a:r>
              <a:rPr lang="en-AU" dirty="0" smtClean="0"/>
              <a:t> are variables that limit the usability of the solution. </a:t>
            </a:r>
          </a:p>
          <a:p>
            <a:pPr>
              <a:buNone/>
            </a:pPr>
            <a:r>
              <a:rPr lang="en-AU" sz="2400" b="1" dirty="0" smtClean="0">
                <a:solidFill>
                  <a:srgbClr val="7030A0"/>
                </a:solidFill>
              </a:rPr>
              <a:t>	E.g. Needing to register an account to use the solution.</a:t>
            </a:r>
            <a:endParaRPr lang="en-AU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Case Study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Maranatha Student Committee</a:t>
            </a:r>
          </a:p>
          <a:p>
            <a:pPr>
              <a:buNone/>
            </a:pPr>
            <a:r>
              <a:rPr lang="en-AU" dirty="0" smtClean="0"/>
              <a:t>Using the data found in the file:</a:t>
            </a:r>
          </a:p>
          <a:p>
            <a:pPr>
              <a:buNone/>
            </a:pPr>
            <a:r>
              <a:rPr lang="en-AU" dirty="0" smtClean="0"/>
              <a:t>“</a:t>
            </a:r>
            <a:r>
              <a:rPr lang="en-AU" dirty="0" err="1" smtClean="0"/>
              <a:t>QuantQualFeedbackCaseStudyRawData</a:t>
            </a:r>
            <a:r>
              <a:rPr lang="en-AU" dirty="0" smtClean="0"/>
              <a:t>”</a:t>
            </a:r>
          </a:p>
          <a:p>
            <a:pPr>
              <a:buNone/>
            </a:pPr>
            <a:endParaRPr lang="en-AU" b="1" dirty="0" smtClean="0"/>
          </a:p>
          <a:p>
            <a:pPr>
              <a:buNone/>
            </a:pPr>
            <a:r>
              <a:rPr lang="en-AU" b="1" dirty="0" smtClean="0">
                <a:solidFill>
                  <a:srgbClr val="7030A0"/>
                </a:solidFill>
              </a:rPr>
              <a:t>Create appropriate visualisations using excel, the internet or other programs.</a:t>
            </a:r>
          </a:p>
          <a:p>
            <a:pPr>
              <a:buNone/>
            </a:pPr>
            <a:endParaRPr lang="en-AU" b="1" dirty="0" smtClean="0"/>
          </a:p>
          <a:p>
            <a:pPr>
              <a:buNone/>
            </a:pPr>
            <a:r>
              <a:rPr lang="en-AU" dirty="0" smtClean="0"/>
              <a:t>Explain trends in your data or themes.</a:t>
            </a:r>
          </a:p>
          <a:p>
            <a:pPr>
              <a:buNone/>
            </a:pPr>
            <a:r>
              <a:rPr lang="en-AU" dirty="0" smtClean="0"/>
              <a:t>If an issue arises, hypothesise on how it could be remedied with a solution. </a:t>
            </a:r>
            <a:r>
              <a:rPr lang="en-AU" b="1" dirty="0" smtClean="0">
                <a:solidFill>
                  <a:srgbClr val="C00000"/>
                </a:solidFill>
              </a:rPr>
              <a:t>Constraints? Limits?</a:t>
            </a:r>
            <a:endParaRPr lang="en-A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352928" cy="1946647"/>
          </a:xfrm>
        </p:spPr>
        <p:txBody>
          <a:bodyPr>
            <a:noAutofit/>
          </a:bodyPr>
          <a:lstStyle/>
          <a:p>
            <a:r>
              <a:rPr lang="en-AU" sz="5400" b="1" dirty="0" smtClean="0"/>
              <a:t>Types of Data Visualisations</a:t>
            </a:r>
            <a:endParaRPr lang="en-AU" sz="5400" b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79512" y="188640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Back to Index</a:t>
            </a:r>
            <a:endParaRPr lang="en-AU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RepseP\My Documents\!MCS Curriculum\Year 11 IT\REsources\Images\textCloud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6820" y="3861048"/>
            <a:ext cx="4237019" cy="2304256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099" name="Picture 3" descr="C:\Documents and Settings\RepseP\My Documents\!MCS Curriculum\Year 11 IT\REsources\Images\dataV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32656"/>
            <a:ext cx="2328840" cy="156962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4100" name="Picture 4" descr="C:\Documents and Settings\RepseP\My Documents\!MCS Curriculum\Year 11 IT\REsources\Images\dataVi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01008"/>
            <a:ext cx="3965860" cy="2711948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572000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When you have large data sets, you should make them into...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Visual Form/Visualisations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en-AU" sz="2400" baseline="0" dirty="0" smtClean="0">
                <a:solidFill>
                  <a:schemeClr val="bg1"/>
                </a:solidFill>
              </a:rPr>
              <a:t>When presented clearly, data visualisations</a:t>
            </a:r>
            <a:r>
              <a:rPr lang="en-AU" sz="2400" dirty="0" smtClean="0">
                <a:solidFill>
                  <a:schemeClr val="bg1"/>
                </a:solidFill>
              </a:rPr>
              <a:t> improve the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baseline="0" dirty="0" smtClean="0">
                <a:solidFill>
                  <a:schemeClr val="bg1"/>
                </a:solidFill>
              </a:rPr>
              <a:t>	</a:t>
            </a:r>
            <a:r>
              <a:rPr lang="en-AU" sz="2400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Clarity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AU" sz="2400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Usability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	of data.</a:t>
            </a: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buAutoNum type="arabicPeriod" startAt="3"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What kind of a graph is this?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	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Histogram</a:t>
            </a:r>
          </a:p>
          <a:p>
            <a:pPr marL="457200" indent="-457200">
              <a:spcBef>
                <a:spcPct val="20000"/>
              </a:spcBef>
              <a:defRPr/>
            </a:pPr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980728"/>
            <a:ext cx="4139952" cy="587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Qualitative </a:t>
            </a:r>
            <a:r>
              <a:rPr lang="en-AU" sz="2400" dirty="0" err="1" smtClean="0">
                <a:solidFill>
                  <a:schemeClr val="bg1"/>
                </a:solidFill>
              </a:rPr>
              <a:t>vs</a:t>
            </a:r>
            <a:r>
              <a:rPr lang="en-AU" sz="2400" dirty="0" smtClean="0">
                <a:solidFill>
                  <a:schemeClr val="bg1"/>
                </a:solidFill>
              </a:rPr>
              <a:t> Quantitative?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Constraints </a:t>
            </a:r>
          </a:p>
          <a:p>
            <a:pPr>
              <a:buNone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are factors that influence the solution</a:t>
            </a:r>
            <a:endParaRPr lang="en-AU" sz="24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Limitations</a:t>
            </a: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are variables that limit the usability of the solution.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2400" dirty="0" smtClean="0">
                <a:solidFill>
                  <a:schemeClr val="bg1"/>
                </a:solidFill>
              </a:rPr>
              <a:t> What is a CSV?</a:t>
            </a:r>
          </a:p>
          <a:p>
            <a:pPr>
              <a:buNone/>
            </a:pPr>
            <a:r>
              <a:rPr lang="en-A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 text file that is specially formatted to reopen in a spreadsheet in the correct format.</a:t>
            </a: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96010" y="0"/>
            <a:ext cx="9240011" cy="6930008"/>
          </a:xfrm>
          <a:prstGeom prst="rect">
            <a:avLst/>
          </a:prstGeom>
        </p:spPr>
      </p:pic>
      <p:graphicFrame>
        <p:nvGraphicFramePr>
          <p:cNvPr id="9" name="Chart 8"/>
          <p:cNvGraphicFramePr/>
          <p:nvPr/>
        </p:nvGraphicFramePr>
        <p:xfrm>
          <a:off x="4860032" y="1124744"/>
          <a:ext cx="428396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Graphic spid="9" grpId="0">
        <p:bldAsOne/>
      </p:bldGraphic>
      <p:bldGraphic spid="9" grpId="1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Why use visualisations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i="1" dirty="0" smtClean="0">
                <a:solidFill>
                  <a:srgbClr val="7030A0"/>
                </a:solidFill>
              </a:rPr>
              <a:t>To communicate a point to an audience quickly and easily.</a:t>
            </a:r>
          </a:p>
          <a:p>
            <a:endParaRPr lang="en-AU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Visualisations are used mainly for: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Comparing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Showing Distribution of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Showing Relationships between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Shows the composition of data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3100" b="1" dirty="0" smtClean="0"/>
              <a:t>Data Visualisations to</a:t>
            </a:r>
            <a:r>
              <a:rPr lang="en-AU" sz="2800" b="1" dirty="0" smtClean="0"/>
              <a:t>						 </a:t>
            </a:r>
            <a:br>
              <a:rPr lang="en-AU" sz="2800" b="1" dirty="0" smtClean="0"/>
            </a:br>
            <a:r>
              <a:rPr lang="en-AU" sz="6000" b="1" dirty="0" smtClean="0">
                <a:solidFill>
                  <a:srgbClr val="C00000"/>
                </a:solidFill>
              </a:rPr>
              <a:t>compare data</a:t>
            </a:r>
            <a:endParaRPr lang="en-AU" sz="67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Very common for businesses, schools, </a:t>
            </a:r>
            <a:r>
              <a:rPr lang="en-AU" dirty="0" err="1" smtClean="0"/>
              <a:t>ect</a:t>
            </a:r>
            <a:r>
              <a:rPr lang="en-AU" dirty="0" smtClean="0"/>
              <a:t>. Compare last year’s figures.</a:t>
            </a:r>
          </a:p>
          <a:p>
            <a:endParaRPr lang="en-AU" dirty="0" smtClean="0"/>
          </a:p>
          <a:p>
            <a:r>
              <a:rPr lang="en-AU" dirty="0" smtClean="0"/>
              <a:t>Schools might compare last years VCE averages with this years...</a:t>
            </a:r>
          </a:p>
          <a:p>
            <a:endParaRPr lang="en-AU" dirty="0" smtClean="0"/>
          </a:p>
          <a:p>
            <a:r>
              <a:rPr lang="en-AU" dirty="0" smtClean="0"/>
              <a:t>You might want to compare the average rainfall from month to month...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98178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Comparing data</a:t>
            </a:r>
            <a:br>
              <a:rPr lang="en-AU" sz="6000" b="1" dirty="0" smtClean="0"/>
            </a:br>
            <a:r>
              <a:rPr lang="en-AU" sz="3600" b="1" dirty="0" smtClean="0">
                <a:solidFill>
                  <a:srgbClr val="C00000"/>
                </a:solidFill>
              </a:rPr>
              <a:t>Line Graph</a:t>
            </a:r>
            <a:endParaRPr lang="en-AU" sz="6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4482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/>
              <a:t>Average rainfall (mm) in Melbourne from 09-10</a:t>
            </a:r>
            <a:endParaRPr lang="en-AU" sz="2800" b="1" dirty="0"/>
          </a:p>
        </p:txBody>
      </p:sp>
      <p:pic>
        <p:nvPicPr>
          <p:cNvPr id="5122" name="Picture 2" descr="C:\Documents and Settings\RepseP\My Documents\!MCS Curriculum\Year 11 IT\REsources\Images\rainFallGrap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806158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b="1" dirty="0" smtClean="0"/>
              <a:t>Remember me?</a:t>
            </a:r>
            <a:endParaRPr lang="en-AU" sz="6600" b="1" dirty="0"/>
          </a:p>
        </p:txBody>
      </p:sp>
      <p:pic>
        <p:nvPicPr>
          <p:cNvPr id="4" name="Picture 6" descr="C:\Documents and Settings\RepseP\My Documents\!MCS Curriculum\Year 11 IT\REsources\Images\PSMwi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12815"/>
            <a:ext cx="9149812" cy="33451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0444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AU" sz="3100" b="1" dirty="0" smtClean="0"/>
              <a:t>Data visualisations to  						</a:t>
            </a:r>
            <a:br>
              <a:rPr lang="en-AU" sz="3100" b="1" dirty="0" smtClean="0"/>
            </a:br>
            <a:r>
              <a:rPr lang="en-AU" sz="3100" b="1" dirty="0" smtClean="0">
                <a:solidFill>
                  <a:srgbClr val="C00000"/>
                </a:solidFill>
              </a:rPr>
              <a:t> </a:t>
            </a:r>
            <a:r>
              <a:rPr lang="en-AU" sz="6000" b="1" dirty="0" smtClean="0">
                <a:solidFill>
                  <a:srgbClr val="C00000"/>
                </a:solidFill>
              </a:rPr>
              <a:t>show distribution of data</a:t>
            </a:r>
            <a:endParaRPr lang="en-AU" sz="8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Distribution of data can be used to see when an event is happening across a timeframe.</a:t>
            </a:r>
          </a:p>
          <a:p>
            <a:endParaRPr lang="en-AU" dirty="0" smtClean="0"/>
          </a:p>
          <a:p>
            <a:r>
              <a:rPr lang="en-AU" dirty="0" smtClean="0"/>
              <a:t>Only one set of data, not two or more sets.</a:t>
            </a:r>
          </a:p>
          <a:p>
            <a:endParaRPr lang="en-AU" dirty="0" smtClean="0"/>
          </a:p>
          <a:p>
            <a:r>
              <a:rPr lang="en-AU" dirty="0" smtClean="0"/>
              <a:t>Comparing one set over time, date,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Showing Distribution</a:t>
            </a:r>
            <a:br>
              <a:rPr lang="en-AU" sz="6000" b="1" dirty="0" smtClean="0"/>
            </a:br>
            <a:r>
              <a:rPr lang="en-AU" sz="3600" b="1" dirty="0" smtClean="0">
                <a:solidFill>
                  <a:srgbClr val="C00000"/>
                </a:solidFill>
              </a:rPr>
              <a:t>Bar graph or column histogram</a:t>
            </a:r>
            <a:endParaRPr lang="en-AU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pic>
        <p:nvPicPr>
          <p:cNvPr id="6146" name="Picture 2" descr="C:\Documents and Settings\RepseP\My Documents\!MCS Curriculum\Year 11 IT\REsources\Images\monthlyPhoneBi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17827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Showing Distribution</a:t>
            </a:r>
            <a:br>
              <a:rPr lang="en-AU" sz="6000" b="1" dirty="0" smtClean="0"/>
            </a:br>
            <a:r>
              <a:rPr lang="en-AU" sz="3600" b="1" dirty="0" smtClean="0">
                <a:solidFill>
                  <a:srgbClr val="C00000"/>
                </a:solidFill>
              </a:rPr>
              <a:t>Line histogram (bell curve)</a:t>
            </a:r>
            <a:endParaRPr lang="en-AU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pic>
        <p:nvPicPr>
          <p:cNvPr id="7172" name="Picture 4" descr="C:\Documents and Settings\RepseP\My Documents\!MCS Curriculum\Year 11 IT\REsources\Images\bellCurve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628800"/>
            <a:ext cx="8248945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AU" sz="2800" b="1" dirty="0" smtClean="0"/>
              <a:t>Data visualisations to  						</a:t>
            </a:r>
            <a:br>
              <a:rPr lang="en-AU" sz="2800" b="1" dirty="0" smtClean="0"/>
            </a:br>
            <a:r>
              <a:rPr lang="en-AU" sz="2800" b="1" dirty="0" smtClean="0">
                <a:solidFill>
                  <a:srgbClr val="C00000"/>
                </a:solidFill>
              </a:rPr>
              <a:t> </a:t>
            </a:r>
            <a:r>
              <a:rPr lang="en-AU" sz="4800" b="1" dirty="0" smtClean="0">
                <a:solidFill>
                  <a:srgbClr val="C00000"/>
                </a:solidFill>
              </a:rPr>
              <a:t>show relationships between data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Using two or more data sets in order to show trends or relationships between data types.</a:t>
            </a:r>
          </a:p>
          <a:p>
            <a:endParaRPr lang="en-AU" dirty="0" smtClean="0"/>
          </a:p>
          <a:p>
            <a:r>
              <a:rPr lang="en-AU" dirty="0" smtClean="0"/>
              <a:t>You need to understand what you are trying to communicate to be able to visualise your message best. 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4900" b="1" dirty="0" smtClean="0"/>
              <a:t>Showing Relationships between data</a:t>
            </a:r>
            <a:r>
              <a:rPr lang="en-AU" sz="6000" b="1" dirty="0" smtClean="0"/>
              <a:t/>
            </a:r>
            <a:br>
              <a:rPr lang="en-AU" sz="6000" b="1" dirty="0" smtClean="0"/>
            </a:br>
            <a:r>
              <a:rPr lang="en-AU" sz="3600" b="1" dirty="0" smtClean="0">
                <a:solidFill>
                  <a:srgbClr val="C00000"/>
                </a:solidFill>
              </a:rPr>
              <a:t>Scatter Graph</a:t>
            </a:r>
            <a:endParaRPr lang="en-AU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pic>
        <p:nvPicPr>
          <p:cNvPr id="8194" name="Picture 2" descr="C:\Documents and Settings\RepseP\My Documents\!MCS Curriculum\Year 11 IT\REsources\Images\scatterGraph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840760" cy="5135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AU" b="1" dirty="0" smtClean="0"/>
              <a:t>Showing Relationships between data</a:t>
            </a:r>
            <a:r>
              <a:rPr lang="en-AU" sz="4800" b="1" dirty="0" smtClean="0"/>
              <a:t/>
            </a:r>
            <a:br>
              <a:rPr lang="en-AU" sz="4800" b="1" dirty="0" smtClean="0"/>
            </a:br>
            <a:r>
              <a:rPr lang="en-AU" sz="2800" b="1" dirty="0" smtClean="0">
                <a:solidFill>
                  <a:srgbClr val="C00000"/>
                </a:solidFill>
              </a:rPr>
              <a:t>Bubble Chart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pic>
        <p:nvPicPr>
          <p:cNvPr id="9219" name="Picture 3" descr="C:\Documents and Settings\RepseP\My Documents\!MCS Curriculum\Year 11 IT\REsources\Images\bubble-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32857"/>
            <a:ext cx="9144000" cy="52251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916832"/>
            <a:ext cx="214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>
                    <a:lumMod val="95000"/>
                  </a:schemeClr>
                </a:solidFill>
              </a:rPr>
              <a:t>of a specific program</a:t>
            </a:r>
            <a:endParaRPr lang="en-A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AU" sz="2800" b="1" dirty="0" smtClean="0"/>
              <a:t>Data visualisations to  						</a:t>
            </a:r>
            <a:br>
              <a:rPr lang="en-AU" sz="2800" b="1" dirty="0" smtClean="0"/>
            </a:br>
            <a:r>
              <a:rPr lang="en-AU" sz="2800" b="1" dirty="0" smtClean="0">
                <a:solidFill>
                  <a:srgbClr val="C00000"/>
                </a:solidFill>
              </a:rPr>
              <a:t> </a:t>
            </a:r>
            <a:r>
              <a:rPr lang="en-AU" sz="4800" b="1" dirty="0" smtClean="0">
                <a:solidFill>
                  <a:srgbClr val="C00000"/>
                </a:solidFill>
              </a:rPr>
              <a:t>show composition of data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How data changes over time.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Often used for weather, inflation,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Generally using bar or line graphs.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3200" b="1" dirty="0" smtClean="0"/>
              <a:t> </a:t>
            </a:r>
            <a:r>
              <a:rPr lang="en-AU" sz="5400" b="1" dirty="0" smtClean="0"/>
              <a:t>showing composition of data</a:t>
            </a:r>
            <a:br>
              <a:rPr lang="en-AU" sz="5400" b="1" dirty="0" smtClean="0"/>
            </a:br>
            <a:r>
              <a:rPr lang="en-AU" sz="3100" b="1" dirty="0" smtClean="0">
                <a:solidFill>
                  <a:srgbClr val="C00000"/>
                </a:solidFill>
              </a:rPr>
              <a:t>Line Graph</a:t>
            </a:r>
            <a:endParaRPr lang="en-AU" sz="5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pic>
        <p:nvPicPr>
          <p:cNvPr id="10242" name="Picture 2" descr="C:\Documents and Settings\RepseP\My Documents\!MCS Curriculum\Year 11 IT\REsources\Images\internetuser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204864"/>
            <a:ext cx="9101915" cy="465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showing composition of data</a:t>
            </a:r>
            <a:br>
              <a:rPr lang="en-AU" sz="6000" b="1" dirty="0" smtClean="0"/>
            </a:br>
            <a:r>
              <a:rPr lang="en-AU" sz="3100" b="1" dirty="0" smtClean="0">
                <a:solidFill>
                  <a:srgbClr val="C00000"/>
                </a:solidFill>
              </a:rPr>
              <a:t>bubble animation</a:t>
            </a:r>
            <a:endParaRPr lang="en-AU" sz="6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1960-2007</a:t>
            </a:r>
            <a:endParaRPr lang="en-AU" dirty="0"/>
          </a:p>
        </p:txBody>
      </p:sp>
      <p:pic>
        <p:nvPicPr>
          <p:cNvPr id="4" name="co2Over57Year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59765" y="1844824"/>
            <a:ext cx="6684235" cy="501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Sources of Data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Data is divided into </a:t>
            </a:r>
            <a:r>
              <a:rPr lang="en-AU" b="1" dirty="0" smtClean="0"/>
              <a:t>Primary</a:t>
            </a:r>
            <a:r>
              <a:rPr lang="en-AU" dirty="0" smtClean="0"/>
              <a:t> &amp; </a:t>
            </a:r>
            <a:r>
              <a:rPr lang="en-AU" b="1" dirty="0" smtClean="0"/>
              <a:t>Secondary</a:t>
            </a:r>
            <a:r>
              <a:rPr lang="en-AU" dirty="0" smtClean="0"/>
              <a:t> sources</a:t>
            </a:r>
          </a:p>
          <a:p>
            <a:pPr>
              <a:buNone/>
            </a:pPr>
            <a:endParaRPr lang="en-AU" sz="11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chemeClr val="tx2"/>
                </a:solidFill>
              </a:rPr>
              <a:t>What if your source is dodgy?</a:t>
            </a:r>
          </a:p>
          <a:p>
            <a:pPr>
              <a:buNone/>
            </a:pPr>
            <a:r>
              <a:rPr lang="en-AU" dirty="0" smtClean="0"/>
              <a:t>There are 4 main </a:t>
            </a:r>
            <a:r>
              <a:rPr lang="en-AU" b="1" dirty="0" smtClean="0">
                <a:solidFill>
                  <a:srgbClr val="7030A0"/>
                </a:solidFill>
              </a:rPr>
              <a:t>sources of error</a:t>
            </a:r>
            <a:r>
              <a:rPr lang="en-AU" dirty="0" smtClean="0"/>
              <a:t>, as stated by the Australian Bureau of Statistics</a:t>
            </a:r>
          </a:p>
          <a:p>
            <a:pPr>
              <a:buNone/>
            </a:pPr>
            <a:endParaRPr lang="en-AU" sz="1400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Respondent error: </a:t>
            </a:r>
            <a:r>
              <a:rPr lang="en-AU" sz="2000" b="1" dirty="0" smtClean="0">
                <a:solidFill>
                  <a:srgbClr val="C00000"/>
                </a:solidFill>
              </a:rPr>
              <a:t>person providing data makes a mistake</a:t>
            </a:r>
            <a:endParaRPr lang="en-AU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Processing error: </a:t>
            </a:r>
            <a:r>
              <a:rPr lang="en-AU" sz="2000" b="1" dirty="0" smtClean="0">
                <a:solidFill>
                  <a:srgbClr val="C00000"/>
                </a:solidFill>
              </a:rPr>
              <a:t>database input errors</a:t>
            </a:r>
            <a:endParaRPr lang="en-AU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Partial response: </a:t>
            </a:r>
            <a:r>
              <a:rPr lang="en-AU" sz="2000" b="1" dirty="0" smtClean="0">
                <a:solidFill>
                  <a:srgbClr val="C00000"/>
                </a:solidFill>
              </a:rPr>
              <a:t>incomplete responses to survey</a:t>
            </a:r>
            <a:endParaRPr lang="en-AU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Undercount: </a:t>
            </a:r>
            <a:r>
              <a:rPr lang="en-AU" sz="2000" b="1" dirty="0" smtClean="0">
                <a:solidFill>
                  <a:srgbClr val="C00000"/>
                </a:solidFill>
              </a:rPr>
              <a:t>not all respondents have answered all questions</a:t>
            </a:r>
            <a:endParaRPr lang="en-AU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AU" sz="4200" b="1" dirty="0" smtClean="0"/>
              <a:t>Presenting information in a visual form</a:t>
            </a:r>
            <a:endParaRPr lang="en-AU" sz="4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517232"/>
          </a:xfrm>
        </p:spPr>
        <p:txBody>
          <a:bodyPr>
            <a:normAutofit/>
          </a:bodyPr>
          <a:lstStyle/>
          <a:p>
            <a:r>
              <a:rPr lang="en-AU" dirty="0" smtClean="0"/>
              <a:t>When there is large lists or tables of data, it is difficult to understand because there is so much data.</a:t>
            </a:r>
          </a:p>
          <a:p>
            <a:endParaRPr lang="en-AU" sz="800" dirty="0" smtClean="0"/>
          </a:p>
          <a:p>
            <a:r>
              <a:rPr lang="en-AU" dirty="0" smtClean="0"/>
              <a:t>It is best to put the data into a visual form. </a:t>
            </a:r>
          </a:p>
          <a:p>
            <a:pPr>
              <a:buNone/>
            </a:pPr>
            <a:r>
              <a:rPr lang="en-AU" dirty="0" smtClean="0"/>
              <a:t>	e.g. A graph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This helps to show the </a:t>
            </a:r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Distribution</a:t>
            </a:r>
            <a:r>
              <a:rPr lang="en-AU" dirty="0" smtClean="0"/>
              <a:t> of data...</a:t>
            </a:r>
          </a:p>
          <a:p>
            <a:pPr>
              <a:buNone/>
            </a:pPr>
            <a:r>
              <a:rPr lang="en-AU" dirty="0" smtClean="0"/>
              <a:t>How it’s spread over time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li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574690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RepseP\My Documents\!MCS Curriculum\Year 11 IT\REsources\Images\grap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600450"/>
            <a:ext cx="3962400" cy="3257550"/>
          </a:xfrm>
          <a:prstGeom prst="rect">
            <a:avLst/>
          </a:prstGeom>
          <a:noFill/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179512" y="188640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Back to Index</a:t>
            </a:r>
            <a:endParaRPr lang="en-A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51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Methods of Acquisition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579296" cy="5145435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sz="4000" b="1" dirty="0" smtClean="0">
                <a:solidFill>
                  <a:srgbClr val="C00000"/>
                </a:solidFill>
              </a:rPr>
              <a:t>Primary Source Data</a:t>
            </a:r>
            <a:r>
              <a:rPr lang="en-AU" dirty="0" smtClean="0"/>
              <a:t>		Obtained by: </a:t>
            </a:r>
          </a:p>
          <a:p>
            <a:pPr marL="514350" indent="-514350">
              <a:buNone/>
            </a:pPr>
            <a:r>
              <a:rPr lang="en-AU" dirty="0" smtClean="0"/>
              <a:t>	Measurement, </a:t>
            </a:r>
            <a:r>
              <a:rPr lang="en-AU" b="1" dirty="0" smtClean="0">
                <a:solidFill>
                  <a:schemeClr val="accent4">
                    <a:lumMod val="75000"/>
                  </a:schemeClr>
                </a:solidFill>
              </a:rPr>
              <a:t>data collection forms</a:t>
            </a:r>
            <a:r>
              <a:rPr lang="en-AU" dirty="0" smtClean="0"/>
              <a:t>, emails, interviews and direct observation.</a:t>
            </a:r>
          </a:p>
          <a:p>
            <a:pPr marL="514350" indent="-514350">
              <a:buNone/>
            </a:pPr>
            <a:endParaRPr lang="en-AU" sz="4000" dirty="0" smtClean="0"/>
          </a:p>
          <a:p>
            <a:pPr marL="514350" indent="-514350">
              <a:buNone/>
            </a:pPr>
            <a:r>
              <a:rPr lang="en-AU" sz="4000" b="1" dirty="0" smtClean="0">
                <a:solidFill>
                  <a:srgbClr val="00B050"/>
                </a:solidFill>
              </a:rPr>
              <a:t>Secondary Source Data</a:t>
            </a:r>
            <a:r>
              <a:rPr lang="en-AU" dirty="0" smtClean="0"/>
              <a:t>	Gathered from:</a:t>
            </a:r>
          </a:p>
          <a:p>
            <a:pPr marL="514350" indent="-514350">
              <a:buNone/>
            </a:pPr>
            <a:r>
              <a:rPr lang="en-AU" dirty="0" smtClean="0"/>
              <a:t>	The published work of others. Books, magazines, newspapers, websites, journals, </a:t>
            </a:r>
            <a:r>
              <a:rPr lang="en-AU" dirty="0" err="1" smtClean="0"/>
              <a:t>ect</a:t>
            </a:r>
            <a:endParaRPr lang="en-AU" dirty="0" smtClean="0"/>
          </a:p>
        </p:txBody>
      </p:sp>
      <p:pic>
        <p:nvPicPr>
          <p:cNvPr id="1026" name="Picture 2" descr="C:\Documents and Settings\RepseP\My Documents\!MCS Curriculum\Year 11 IT\REsources\Images\questionna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420888"/>
            <a:ext cx="2021964" cy="1449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RepseP\My Documents\!MCS Curriculum\Year 11 IT\REsources\Images\australianBureau of stats homep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301208"/>
            <a:ext cx="6012160" cy="4608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AU" sz="5900" b="1" dirty="0" smtClean="0"/>
              <a:t>The ABS &amp; their Census</a:t>
            </a:r>
            <a:endParaRPr lang="en-AU" sz="59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363272" cy="5145435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dirty="0" smtClean="0"/>
              <a:t>The Australian Bureau of statistics conduct a huge survey called a census every 5 years.</a:t>
            </a:r>
          </a:p>
          <a:p>
            <a:pPr marL="514350" indent="-514350">
              <a:buNone/>
            </a:pPr>
            <a:endParaRPr lang="en-AU" dirty="0" smtClean="0"/>
          </a:p>
          <a:p>
            <a:pPr marL="514350" indent="-514350">
              <a:buNone/>
            </a:pPr>
            <a:r>
              <a:rPr lang="en-AU" dirty="0" smtClean="0">
                <a:solidFill>
                  <a:schemeClr val="tx2"/>
                </a:solidFill>
              </a:rPr>
              <a:t>This information is made public and can be very useful.</a:t>
            </a:r>
          </a:p>
          <a:p>
            <a:pPr marL="514350" indent="-514350">
              <a:buNone/>
            </a:pPr>
            <a:endParaRPr lang="en-AU" dirty="0" smtClean="0"/>
          </a:p>
          <a:p>
            <a:pPr marL="514350" indent="-514350">
              <a:buNone/>
            </a:pPr>
            <a:r>
              <a:rPr lang="en-AU" i="1" dirty="0" smtClean="0"/>
              <a:t>E.g. Information about cultural groups and their location could help people move into a suburb with others from their cultural demographic</a:t>
            </a:r>
          </a:p>
          <a:p>
            <a:pPr marL="514350" indent="-514350">
              <a:buNone/>
            </a:pPr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absLg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1975" y="0"/>
            <a:ext cx="96202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RepseP\My Documents\!MCS Curriculum\Year 11 IT\REsources\Images\absLg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202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RepseP\My Documents\!MCS Curriculum\Year 11 IT\REsources\Images\absLg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9800"/>
            <a:ext cx="96202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RepseP\My Documents\!MCS Curriculum\Year 11 IT\REsources\Images\absLg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1975" y="6019800"/>
            <a:ext cx="96202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bg1"/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Data Integrity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3"/>
            <a:ext cx="8363272" cy="244827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dirty="0" smtClean="0"/>
              <a:t>How accurate or trustworthy the data source is</a:t>
            </a:r>
          </a:p>
          <a:p>
            <a:pPr marL="514350" indent="-514350">
              <a:buNone/>
            </a:pPr>
            <a:endParaRPr lang="en-AU" sz="1200" dirty="0" smtClean="0"/>
          </a:p>
          <a:p>
            <a:pPr marL="514350" indent="-514350">
              <a:buNone/>
            </a:pPr>
            <a:r>
              <a:rPr lang="en-AU" dirty="0" smtClean="0"/>
              <a:t>If the source regularly has errors, then it has less</a:t>
            </a:r>
          </a:p>
          <a:p>
            <a:pPr marL="514350" indent="-514350">
              <a:buNone/>
            </a:pPr>
            <a:r>
              <a:rPr lang="en-AU" dirty="0" smtClean="0"/>
              <a:t>integrity than one that never has errors.</a:t>
            </a:r>
          </a:p>
          <a:p>
            <a:pPr marL="514350" indent="-514350">
              <a:buNone/>
            </a:pPr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212975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Measurement</a:t>
            </a:r>
            <a:endParaRPr kumimoji="0" lang="en-A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4409728"/>
            <a:ext cx="8363272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A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most common technique for gathering data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baseline="0" dirty="0" smtClean="0"/>
              <a:t>e.g. 	</a:t>
            </a:r>
            <a:r>
              <a:rPr lang="en-AU" sz="2800" b="1" baseline="0" dirty="0" smtClean="0"/>
              <a:t>Counting</a:t>
            </a:r>
            <a:r>
              <a:rPr lang="en-AU" sz="2800" b="1" dirty="0" smtClean="0"/>
              <a:t> stock on shelves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Products</a:t>
            </a:r>
            <a:r>
              <a:rPr kumimoji="0" lang="en-A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being scanned in a supermarket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2800" b="1" baseline="0" dirty="0" smtClean="0"/>
              <a:t>		Hit</a:t>
            </a:r>
            <a:r>
              <a:rPr lang="en-AU" sz="2800" b="1" dirty="0" smtClean="0"/>
              <a:t> counter on a web site</a:t>
            </a:r>
            <a:endParaRPr kumimoji="0" lang="en-A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40000"/>
              </a:srgbClr>
            </a:gs>
            <a:gs pos="50000">
              <a:srgbClr val="00B050">
                <a:alpha val="75000"/>
              </a:srgbClr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AU" b="1" dirty="0" smtClean="0"/>
              <a:t>Create your own data Visualisations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363272" cy="5145435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dirty="0" smtClean="0"/>
              <a:t>Open the word file called</a:t>
            </a:r>
          </a:p>
          <a:p>
            <a:pPr marL="514350" indent="-514350">
              <a:buNone/>
            </a:pPr>
            <a:r>
              <a:rPr lang="en-AU" dirty="0" smtClean="0"/>
              <a:t>“</a:t>
            </a:r>
            <a:r>
              <a:rPr lang="en-AU" dirty="0" err="1" smtClean="0"/>
              <a:t>makeYourOwnDataVisualisations</a:t>
            </a:r>
            <a:r>
              <a:rPr lang="en-AU" dirty="0" smtClean="0"/>
              <a:t>”</a:t>
            </a:r>
          </a:p>
          <a:p>
            <a:pPr marL="514350" indent="-514350">
              <a:buNone/>
            </a:pPr>
            <a:endParaRPr lang="en-AU" dirty="0" smtClean="0"/>
          </a:p>
        </p:txBody>
      </p:sp>
      <p:pic>
        <p:nvPicPr>
          <p:cNvPr id="2050" name="Picture 2" descr="C:\Documents and Settings\RepseP\My Documents\!MCS Curriculum\Year 11 IT\REsources\Images\uncleS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109867"/>
            <a:ext cx="3131840" cy="3470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084168" y="6519446"/>
            <a:ext cx="3059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latin typeface="Biondi" pitchFamily="2" charset="0"/>
              </a:rPr>
              <a:t>I want you... to WORK!</a:t>
            </a:r>
            <a:endParaRPr lang="en-AU" sz="1600" b="1" dirty="0">
              <a:latin typeface="Biond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5400" b="1" dirty="0" smtClean="0"/>
              <a:t>Data Types &amp; Design Tools</a:t>
            </a:r>
            <a:endParaRPr lang="en-AU" sz="5400" b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79512" y="188640"/>
            <a:ext cx="33843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tx1"/>
                </a:solidFill>
              </a:rPr>
              <a:t>Back to Index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404664"/>
            <a:ext cx="1800200" cy="646331"/>
          </a:xfrm>
          <a:prstGeom prst="rect">
            <a:avLst/>
          </a:prstGeom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solidFill>
                  <a:schemeClr val="tx1"/>
                </a:solidFill>
              </a:rPr>
              <a:t>Integers</a:t>
            </a:r>
            <a:endParaRPr lang="en-AU" sz="3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877272"/>
            <a:ext cx="2376264" cy="646331"/>
          </a:xfrm>
          <a:prstGeom prst="rect">
            <a:avLst/>
          </a:prstGeom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solidFill>
                  <a:schemeClr val="tx1"/>
                </a:solidFill>
              </a:rPr>
              <a:t>Characters</a:t>
            </a:r>
            <a:endParaRPr lang="en-A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RepseP\My Documents\!MCS Curriculum\Year 11 IT\REsources\Images\designTo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84984"/>
            <a:ext cx="4612053" cy="305799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788024" cy="5517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AU" sz="2400" dirty="0" smtClean="0">
                <a:solidFill>
                  <a:schemeClr val="bg1"/>
                </a:solidFill>
              </a:rPr>
              <a:t>The 4 main uses for DVs are...</a:t>
            </a:r>
            <a:endParaRPr lang="en-AU" sz="20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Comparing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Showing Distribution of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Showing Relationships between data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Shows the composition of data</a:t>
            </a:r>
          </a:p>
          <a:p>
            <a:pPr marL="514350" indent="-514350"/>
            <a:endParaRPr lang="en-AU" sz="20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/>
            <a:endParaRPr lang="en-AU" sz="2000" dirty="0" smtClean="0">
              <a:solidFill>
                <a:schemeClr val="bg1"/>
              </a:solidFill>
            </a:endParaRPr>
          </a:p>
          <a:p>
            <a:pPr marL="514350" indent="-514350"/>
            <a:endParaRPr lang="en-AU" sz="2000" dirty="0" smtClean="0">
              <a:solidFill>
                <a:schemeClr val="bg1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000" baseline="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4048" y="980728"/>
            <a:ext cx="4139952" cy="58772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What’s the chart &amp; what’s it used for?</a:t>
            </a:r>
          </a:p>
          <a:p>
            <a:endParaRPr lang="en-AU" sz="3200" dirty="0" smtClean="0">
              <a:solidFill>
                <a:schemeClr val="bg1"/>
              </a:solidFill>
            </a:endParaRPr>
          </a:p>
          <a:p>
            <a:r>
              <a:rPr lang="en-AU" sz="3200" dirty="0" smtClean="0">
                <a:solidFill>
                  <a:schemeClr val="bg1"/>
                </a:solidFill>
              </a:rPr>
              <a:t>What are the main 4 sources of error?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Respondent error</a:t>
            </a:r>
            <a:endParaRPr lang="en-AU" sz="28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Processing error</a:t>
            </a:r>
            <a:endParaRPr lang="en-AU" sz="28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Partial response</a:t>
            </a:r>
            <a:endParaRPr lang="en-AU" sz="28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Undercount</a:t>
            </a:r>
          </a:p>
          <a:p>
            <a:pPr marL="514350" indent="-514350"/>
            <a:endParaRPr lang="en-AU" sz="2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/>
            <a:r>
              <a:rPr lang="en-AU" sz="2800" dirty="0" smtClean="0">
                <a:solidFill>
                  <a:schemeClr val="bg1"/>
                </a:solidFill>
              </a:rPr>
              <a:t>Data integrity?</a:t>
            </a:r>
          </a:p>
          <a:p>
            <a:pPr marL="514350" indent="-514350"/>
            <a:r>
              <a:rPr lang="en-AU" sz="2800" dirty="0" smtClean="0">
                <a:solidFill>
                  <a:schemeClr val="bg1"/>
                </a:solidFill>
              </a:rPr>
              <a:t>Measurement to gather data?</a:t>
            </a:r>
          </a:p>
          <a:p>
            <a:pPr marL="514350" indent="-514350"/>
            <a:endParaRPr lang="en-AU" sz="2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514350" indent="-514350"/>
            <a:endParaRPr lang="en-AU" sz="2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4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645008" y="980728"/>
            <a:ext cx="9240011" cy="6930008"/>
          </a:xfrm>
          <a:prstGeom prst="rect">
            <a:avLst/>
          </a:prstGeom>
        </p:spPr>
      </p:pic>
      <p:pic>
        <p:nvPicPr>
          <p:cNvPr id="8" name="Picture 2" descr="C:\Documents and Settings\RepseP\My Documents\!MCS Curriculum\Year 11 IT\REsources\Images\scatterGraph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047148"/>
            <a:ext cx="5076056" cy="381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Documents and Settings\RepseP\My Documents\!MCS Curriculum\Year 11 IT\REsources\Images\rainFallGrap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2996952"/>
            <a:ext cx="5508104" cy="3861048"/>
          </a:xfrm>
          <a:prstGeom prst="rect">
            <a:avLst/>
          </a:prstGeom>
          <a:noFill/>
        </p:spPr>
      </p:pic>
      <p:pic>
        <p:nvPicPr>
          <p:cNvPr id="11" name="Picture 2" descr="C:\Documents and Settings\RepseP\My Documents\!MCS Curriculum\Year 11 IT\REsources\Images\monthlyPhoneBill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3008631"/>
            <a:ext cx="6444208" cy="3849369"/>
          </a:xfrm>
          <a:prstGeom prst="rect">
            <a:avLst/>
          </a:prstGeom>
          <a:noFill/>
        </p:spPr>
      </p:pic>
      <p:pic>
        <p:nvPicPr>
          <p:cNvPr id="12" name="Picture 3" descr="C:\Documents and Settings\RepseP\My Documents\!MCS Curriculum\Year 11 IT\REsources\Images\bubble-char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1152" y="2924944"/>
            <a:ext cx="6882848" cy="3933056"/>
          </a:xfrm>
          <a:prstGeom prst="rect">
            <a:avLst/>
          </a:prstGeom>
          <a:noFill/>
        </p:spPr>
      </p:pic>
      <p:pic>
        <p:nvPicPr>
          <p:cNvPr id="13" name="Picture 4" descr="C:\Documents and Settings\RepseP\My Documents\!MCS Curriculum\Year 11 IT\REsources\Images\bellCurve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8071" y="3257600"/>
            <a:ext cx="6155929" cy="3600400"/>
          </a:xfrm>
          <a:prstGeom prst="rect">
            <a:avLst/>
          </a:prstGeom>
          <a:noFill/>
        </p:spPr>
      </p:pic>
      <p:pic>
        <p:nvPicPr>
          <p:cNvPr id="14" name="Picture 2" descr="C:\Documents and Settings\RepseP\My Documents\!MCS Curriculum\Year 11 IT\REsources\Images\internetuser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23705" y="3163335"/>
            <a:ext cx="7220295" cy="3694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b="1" dirty="0" smtClean="0"/>
              <a:t>Tools for Making Visualisations</a:t>
            </a:r>
            <a:endParaRPr lang="en-AU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Generally derivatives of either spreadsheet or database tools.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E.g. The website “</a:t>
            </a:r>
            <a:r>
              <a:rPr lang="en-AU" b="1" dirty="0" smtClean="0">
                <a:solidFill>
                  <a:schemeClr val="tx2"/>
                </a:solidFill>
              </a:rPr>
              <a:t>many eyes” </a:t>
            </a:r>
            <a:r>
              <a:rPr lang="en-AU" dirty="0" smtClean="0"/>
              <a:t>allows users to upload or use existing data to generate a range of different visualisations.</a:t>
            </a:r>
          </a:p>
          <a:p>
            <a:pPr>
              <a:buNone/>
            </a:pPr>
            <a:r>
              <a:rPr lang="en-AU" sz="2000" i="1" dirty="0" smtClean="0">
                <a:hlinkClick r:id="rId2"/>
              </a:rPr>
              <a:t>http://www-958.ibm.com/software/data/cognos/manyeyes/</a:t>
            </a:r>
            <a:endParaRPr lang="en-AU" sz="2000" i="1" dirty="0" smtClean="0"/>
          </a:p>
          <a:p>
            <a:pPr>
              <a:buNone/>
            </a:pPr>
            <a:endParaRPr lang="en-AU" i="1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4098" name="Picture 2" descr="C:\Documents and Settings\RepseP\My Documents\!MCS Curriculum\Year 11 IT\REsources\Images\manyEyes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5" y="4380621"/>
            <a:ext cx="1475656" cy="2477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Data Types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AU" dirty="0" smtClean="0"/>
              <a:t>Data needs to be separated into distinct fields or columns that only have one sort of </a:t>
            </a:r>
            <a:r>
              <a:rPr lang="en-AU" b="1" dirty="0" smtClean="0">
                <a:solidFill>
                  <a:schemeClr val="tx2"/>
                </a:solidFill>
              </a:rPr>
              <a:t>data type </a:t>
            </a:r>
            <a:r>
              <a:rPr lang="en-AU" dirty="0" smtClean="0"/>
              <a:t>in them.</a:t>
            </a:r>
          </a:p>
          <a:p>
            <a:endParaRPr lang="en-AU" sz="2000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Integer Data Types</a:t>
            </a:r>
          </a:p>
          <a:p>
            <a:pPr>
              <a:buNone/>
            </a:pPr>
            <a:r>
              <a:rPr lang="en-AU" dirty="0" smtClean="0"/>
              <a:t>Whole numbers</a:t>
            </a:r>
            <a:r>
              <a:rPr lang="en-AU" b="1" dirty="0" smtClean="0"/>
              <a:t> </a:t>
            </a:r>
            <a:r>
              <a:rPr lang="en-AU" sz="2800" b="1" dirty="0" smtClean="0"/>
              <a:t>e.g. Number of visitors to a market</a:t>
            </a:r>
          </a:p>
          <a:p>
            <a:pPr>
              <a:buNone/>
            </a:pPr>
            <a:endParaRPr lang="en-AU" b="1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Characters</a:t>
            </a:r>
          </a:p>
          <a:p>
            <a:pPr>
              <a:buNone/>
            </a:pPr>
            <a:r>
              <a:rPr lang="en-AU" dirty="0" smtClean="0"/>
              <a:t>A single letter number or symbol</a:t>
            </a:r>
          </a:p>
          <a:p>
            <a:pPr>
              <a:buNone/>
            </a:pPr>
            <a:endParaRPr lang="en-AU" dirty="0" smtClean="0"/>
          </a:p>
        </p:txBody>
      </p:sp>
      <p:sp>
        <p:nvSpPr>
          <p:cNvPr id="4" name="TextBox 3"/>
          <p:cNvSpPr txBox="1"/>
          <p:nvPr/>
        </p:nvSpPr>
        <p:spPr>
          <a:xfrm rot="19426780">
            <a:off x="5637545" y="2468139"/>
            <a:ext cx="824839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en-AU" sz="8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222366">
            <a:off x="6331820" y="5149813"/>
            <a:ext cx="824839" cy="11079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</a:t>
            </a:r>
            <a:endParaRPr lang="en-A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Data Types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Strings</a:t>
            </a:r>
          </a:p>
          <a:p>
            <a:pPr>
              <a:buNone/>
            </a:pPr>
            <a:r>
              <a:rPr lang="en-AU" dirty="0" smtClean="0"/>
              <a:t>Sequences of characters.</a:t>
            </a:r>
            <a:r>
              <a:rPr lang="en-AU" sz="2800" b="1" dirty="0" smtClean="0"/>
              <a:t> E.g. A survey comment</a:t>
            </a:r>
          </a:p>
          <a:p>
            <a:pPr>
              <a:buNone/>
            </a:pPr>
            <a:endParaRPr lang="en-AU" sz="1500" b="1" dirty="0" smtClean="0"/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Boolean data</a:t>
            </a:r>
          </a:p>
          <a:p>
            <a:pPr>
              <a:buNone/>
            </a:pPr>
            <a:r>
              <a:rPr lang="en-AU" dirty="0" smtClean="0"/>
              <a:t>Only has two values </a:t>
            </a:r>
            <a:r>
              <a:rPr lang="en-AU" sz="2800" b="1" dirty="0" smtClean="0"/>
              <a:t>e.g. (Y)</a:t>
            </a:r>
            <a:r>
              <a:rPr lang="en-AU" sz="2800" b="1" dirty="0" err="1" smtClean="0"/>
              <a:t>es</a:t>
            </a:r>
            <a:r>
              <a:rPr lang="en-AU" sz="2800" b="1" dirty="0" smtClean="0"/>
              <a:t> / (N)o</a:t>
            </a:r>
          </a:p>
          <a:p>
            <a:pPr>
              <a:buNone/>
            </a:pPr>
            <a:endParaRPr lang="en-AU" sz="15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Decimal Numbers</a:t>
            </a:r>
          </a:p>
          <a:p>
            <a:pPr>
              <a:buNone/>
            </a:pPr>
            <a:r>
              <a:rPr lang="en-AU" dirty="0" smtClean="0"/>
              <a:t>Numbers that include fractions or decimals</a:t>
            </a:r>
          </a:p>
          <a:p>
            <a:pPr>
              <a:buNone/>
            </a:pPr>
            <a:endParaRPr lang="en-AU" sz="15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Data &amp; Time Data</a:t>
            </a:r>
          </a:p>
          <a:p>
            <a:pPr>
              <a:buNone/>
            </a:pPr>
            <a:r>
              <a:rPr lang="en-AU" dirty="0" smtClean="0"/>
              <a:t>Held in the form of an integer.</a:t>
            </a:r>
          </a:p>
          <a:p>
            <a:pPr>
              <a:buNone/>
            </a:pPr>
            <a:r>
              <a:rPr lang="en-AU" sz="2800" b="1" dirty="0" smtClean="0"/>
              <a:t>Date	09/04/2011		Time	06:45:07</a:t>
            </a:r>
          </a:p>
        </p:txBody>
      </p:sp>
      <p:sp>
        <p:nvSpPr>
          <p:cNvPr id="4" name="TextBox 3"/>
          <p:cNvSpPr txBox="1"/>
          <p:nvPr/>
        </p:nvSpPr>
        <p:spPr>
          <a:xfrm rot="1741187">
            <a:off x="5769893" y="2611392"/>
            <a:ext cx="153048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A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 or N</a:t>
            </a:r>
            <a:endParaRPr lang="en-A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19426780">
            <a:off x="6979351" y="637607"/>
            <a:ext cx="222506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That was lame!</a:t>
            </a:r>
            <a:endParaRPr lang="en-A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19426780">
            <a:off x="7712748" y="3765808"/>
            <a:ext cx="1147919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1.2</a:t>
            </a:r>
            <a:endParaRPr lang="en-A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9426780">
            <a:off x="6806252" y="5622835"/>
            <a:ext cx="176731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06:34:23</a:t>
            </a:r>
            <a:endParaRPr lang="en-A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b="1" dirty="0" smtClean="0"/>
              <a:t>Purpose of Data Visualisation</a:t>
            </a:r>
            <a:endParaRPr lang="en-AU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To reduce the effort required to </a:t>
            </a:r>
            <a:r>
              <a:rPr lang="en-AU" b="1" dirty="0" smtClean="0">
                <a:solidFill>
                  <a:srgbClr val="009A46"/>
                </a:solidFill>
              </a:rPr>
              <a:t>analyse </a:t>
            </a:r>
            <a:r>
              <a:rPr lang="en-AU" b="1" dirty="0" smtClean="0">
                <a:solidFill>
                  <a:srgbClr val="C00000"/>
                </a:solidFill>
              </a:rPr>
              <a:t>information</a:t>
            </a:r>
            <a:r>
              <a:rPr lang="en-AU" dirty="0" smtClean="0"/>
              <a:t>, increase comprehension  or the </a:t>
            </a:r>
            <a:r>
              <a:rPr lang="en-AU" b="1" dirty="0" smtClean="0">
                <a:solidFill>
                  <a:schemeClr val="tx2"/>
                </a:solidFill>
              </a:rPr>
              <a:t>effectiveness of the information</a:t>
            </a:r>
          </a:p>
          <a:p>
            <a:endParaRPr lang="en-A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AU" sz="2400" b="1" dirty="0" smtClean="0">
                <a:solidFill>
                  <a:srgbClr val="009A46"/>
                </a:solidFill>
              </a:rPr>
              <a:t>The ultimate goal of data collection &amp; visualisation...</a:t>
            </a:r>
          </a:p>
          <a:p>
            <a:pPr algn="ctr">
              <a:buNone/>
            </a:pPr>
            <a:r>
              <a:rPr lang="en-AU" sz="4400" b="1" dirty="0" smtClean="0">
                <a:solidFill>
                  <a:srgbClr val="C00000"/>
                </a:solidFill>
              </a:rPr>
              <a:t>To make decisions with the information that is attained.</a:t>
            </a:r>
            <a:endParaRPr lang="en-A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AU" sz="6600" b="1" dirty="0" smtClean="0"/>
              <a:t>What for?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/>
          <a:lstStyle/>
          <a:p>
            <a:r>
              <a:rPr lang="en-AU" dirty="0" smtClean="0"/>
              <a:t>If data is presented visually, it will increase the </a:t>
            </a:r>
            <a:r>
              <a:rPr lang="en-AU" b="1" dirty="0" smtClean="0">
                <a:solidFill>
                  <a:srgbClr val="C00000"/>
                </a:solidFill>
              </a:rPr>
              <a:t>clarity</a:t>
            </a:r>
            <a:r>
              <a:rPr lang="en-AU" dirty="0" smtClean="0"/>
              <a:t> and </a:t>
            </a:r>
            <a:r>
              <a:rPr lang="en-AU" b="1" dirty="0" smtClean="0">
                <a:solidFill>
                  <a:srgbClr val="C00000"/>
                </a:solidFill>
              </a:rPr>
              <a:t>usability</a:t>
            </a:r>
            <a:r>
              <a:rPr lang="en-AU" dirty="0" smtClean="0"/>
              <a:t> of the information.</a:t>
            </a:r>
          </a:p>
          <a:p>
            <a:r>
              <a:rPr lang="en-AU" dirty="0" smtClean="0"/>
              <a:t>This makes the data more effective.</a:t>
            </a:r>
          </a:p>
          <a:p>
            <a:endParaRPr lang="en-AU" dirty="0" smtClean="0"/>
          </a:p>
          <a:p>
            <a:r>
              <a:rPr lang="en-AU" dirty="0" smtClean="0"/>
              <a:t>It also allows you to see</a:t>
            </a:r>
          </a:p>
          <a:p>
            <a:pPr>
              <a:buNone/>
            </a:pPr>
            <a:r>
              <a:rPr lang="en-AU" dirty="0" smtClean="0"/>
              <a:t>	trends in the data.</a:t>
            </a:r>
            <a:endParaRPr lang="en-AU" dirty="0"/>
          </a:p>
        </p:txBody>
      </p:sp>
      <p:pic>
        <p:nvPicPr>
          <p:cNvPr id="2050" name="Picture 2" descr="C:\Documents and Settings\RepseP\My Documents\!MCS Curriculum\Year 11 IT\REsources\Images\lineGraphExamp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3" y="3281367"/>
            <a:ext cx="4355977" cy="3576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b="1" dirty="0" smtClean="0"/>
              <a:t>Examples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>
                <a:solidFill>
                  <a:srgbClr val="009A46"/>
                </a:solidFill>
              </a:rPr>
              <a:t>Information gathered and produced</a:t>
            </a:r>
          </a:p>
          <a:p>
            <a:pPr>
              <a:buNone/>
            </a:pPr>
            <a:endParaRPr lang="en-AU" sz="1400" b="1" dirty="0" smtClean="0">
              <a:solidFill>
                <a:srgbClr val="009A46"/>
              </a:solidFill>
            </a:endParaRPr>
          </a:p>
          <a:p>
            <a:r>
              <a:rPr lang="en-AU" dirty="0" smtClean="0"/>
              <a:t>A bar graph might compare visitors to a web site and what country they are from.</a:t>
            </a:r>
          </a:p>
          <a:p>
            <a:pPr>
              <a:buNone/>
            </a:pPr>
            <a:endParaRPr lang="en-AU" sz="1200" dirty="0" smtClean="0"/>
          </a:p>
          <a:p>
            <a:pPr>
              <a:buNone/>
            </a:pPr>
            <a:r>
              <a:rPr lang="en-AU" b="1" dirty="0" smtClean="0">
                <a:solidFill>
                  <a:srgbClr val="009A46"/>
                </a:solidFill>
              </a:rPr>
              <a:t>Question</a:t>
            </a:r>
          </a:p>
          <a:p>
            <a:r>
              <a:rPr lang="en-AU" dirty="0" smtClean="0"/>
              <a:t>Are we getting enough visitors from Australia?</a:t>
            </a:r>
          </a:p>
          <a:p>
            <a:endParaRPr lang="en-AU" sz="1200" dirty="0" smtClean="0"/>
          </a:p>
          <a:p>
            <a:pPr>
              <a:buNone/>
            </a:pPr>
            <a:r>
              <a:rPr lang="en-AU" b="1" dirty="0" smtClean="0">
                <a:solidFill>
                  <a:srgbClr val="009A46"/>
                </a:solidFill>
              </a:rPr>
              <a:t>Action</a:t>
            </a:r>
          </a:p>
          <a:p>
            <a:r>
              <a:rPr lang="en-AU" dirty="0" smtClean="0"/>
              <a:t>Increase the advertising in Australia.</a:t>
            </a:r>
          </a:p>
          <a:p>
            <a:endParaRPr lang="en-AU" dirty="0"/>
          </a:p>
        </p:txBody>
      </p:sp>
      <p:pic>
        <p:nvPicPr>
          <p:cNvPr id="1026" name="Picture 2" descr="C:\Documents and Settings\RepseP\My Documents\!MCS Curriculum\Year 11 IT\REsources\Images\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2775" y="0"/>
            <a:ext cx="2181225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b="1" dirty="0" smtClean="0">
                <a:solidFill>
                  <a:srgbClr val="7030A0"/>
                </a:solidFill>
              </a:rPr>
              <a:t>Design Tools for Representing Visualisations</a:t>
            </a:r>
            <a:endParaRPr lang="en-AU" sz="54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>
                <a:solidFill>
                  <a:srgbClr val="009A46"/>
                </a:solidFill>
              </a:rPr>
              <a:t>Layout Diagrams - </a:t>
            </a:r>
            <a:r>
              <a:rPr lang="en-AU" sz="2800" b="1" dirty="0" smtClean="0"/>
              <a:t>details and layout of the chart</a:t>
            </a:r>
            <a:endParaRPr lang="en-AU" b="1" dirty="0" smtClean="0"/>
          </a:p>
          <a:p>
            <a:pPr>
              <a:buNone/>
            </a:pPr>
            <a:r>
              <a:rPr lang="en-AU" dirty="0" smtClean="0">
                <a:solidFill>
                  <a:srgbClr val="009A46"/>
                </a:solidFill>
              </a:rPr>
              <a:t>Story boards – </a:t>
            </a:r>
            <a:r>
              <a:rPr lang="en-AU" sz="2800" b="1" dirty="0" smtClean="0"/>
              <a:t>how an animation might work</a:t>
            </a:r>
            <a:endParaRPr lang="en-AU" b="1" dirty="0" smtClean="0"/>
          </a:p>
          <a:p>
            <a:pPr>
              <a:buNone/>
            </a:pPr>
            <a:r>
              <a:rPr lang="en-AU" dirty="0" smtClean="0">
                <a:solidFill>
                  <a:srgbClr val="009A46"/>
                </a:solidFill>
              </a:rPr>
              <a:t>Flowcharts – </a:t>
            </a:r>
            <a:r>
              <a:rPr lang="en-AU" sz="2800" b="1" dirty="0" smtClean="0"/>
              <a:t>to show the procedure that users need 		     to complete the visualisation</a:t>
            </a:r>
            <a:endParaRPr lang="en-AU" b="1" dirty="0" smtClean="0"/>
          </a:p>
          <a:p>
            <a:pPr>
              <a:buNone/>
            </a:pPr>
            <a:endParaRPr lang="en-AU" sz="1200" b="1" dirty="0" smtClean="0"/>
          </a:p>
          <a:p>
            <a:pPr>
              <a:buNone/>
            </a:pPr>
            <a:r>
              <a:rPr lang="en-AU" sz="4000" b="1" dirty="0" err="1" smtClean="0"/>
              <a:t>DiRT</a:t>
            </a:r>
            <a:r>
              <a:rPr lang="en-AU" sz="4000" b="1" dirty="0" smtClean="0"/>
              <a:t> – </a:t>
            </a:r>
            <a:r>
              <a:rPr lang="en-AU" sz="4000" dirty="0" smtClean="0"/>
              <a:t>Online wiki with resources</a:t>
            </a:r>
            <a:endParaRPr lang="en-AU" sz="4000" b="1" dirty="0" smtClean="0"/>
          </a:p>
          <a:p>
            <a:pPr>
              <a:buNone/>
            </a:pPr>
            <a:r>
              <a:rPr lang="en-AU" sz="2000" dirty="0" smtClean="0">
                <a:hlinkClick r:id="rId2"/>
              </a:rPr>
              <a:t>https://digitalresearchtools.pbworks.com/w/page/17801672/FrontPage</a:t>
            </a:r>
            <a:endParaRPr lang="en-AU" sz="2000" dirty="0" smtClean="0"/>
          </a:p>
          <a:p>
            <a:pPr>
              <a:buNone/>
            </a:pPr>
            <a:endParaRPr lang="en-AU" sz="11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rgbClr val="C00000"/>
                </a:solidFill>
              </a:rPr>
              <a:t>Tools to make visualisations and it also provides guides on how to use them.</a:t>
            </a:r>
            <a:endParaRPr lang="en-A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b="1" dirty="0" smtClean="0"/>
              <a:t>Characteristics of Users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4857403"/>
          </a:xfrm>
        </p:spPr>
        <p:txBody>
          <a:bodyPr>
            <a:normAutofit/>
          </a:bodyPr>
          <a:lstStyle/>
          <a:p>
            <a:r>
              <a:rPr lang="en-AU" dirty="0" smtClean="0"/>
              <a:t>When making visualisations, think about the audience who will see it and use it.</a:t>
            </a:r>
          </a:p>
          <a:p>
            <a:pPr>
              <a:buNone/>
            </a:pPr>
            <a:endParaRPr lang="en-AU" sz="1200" dirty="0" smtClean="0"/>
          </a:p>
          <a:p>
            <a:pPr>
              <a:buNone/>
            </a:pPr>
            <a:endParaRPr lang="en-AU" sz="1200" dirty="0" smtClean="0"/>
          </a:p>
          <a:p>
            <a:pPr>
              <a:buNone/>
            </a:pPr>
            <a:r>
              <a:rPr lang="en-AU" dirty="0" smtClean="0"/>
              <a:t>Consider their: Age, Special needs, Culture, </a:t>
            </a:r>
            <a:r>
              <a:rPr lang="en-AU" dirty="0" err="1" smtClean="0"/>
              <a:t>ect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Make your visualisation appropriate for them!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800" dirty="0" smtClean="0"/>
              <a:t>				E.g. Children would need colourful, 				simple charts.</a:t>
            </a:r>
          </a:p>
          <a:p>
            <a:pPr>
              <a:buNone/>
            </a:pPr>
            <a:endParaRPr lang="en-AU" dirty="0" smtClean="0"/>
          </a:p>
        </p:txBody>
      </p:sp>
      <p:pic>
        <p:nvPicPr>
          <p:cNvPr id="2050" name="Picture 2" descr="C:\Documents and Settings\RepseP\My Documents\!MCS Curriculum\Year 11 IT\REsources\Images\musli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313" y="3068960"/>
            <a:ext cx="1431687" cy="137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RepseP\My Documents\!MCS Curriculum\Year 11 IT\REsources\Images\littleK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128"/>
            <a:ext cx="250030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Evaluation Criteria &amp; Techniques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Part of the PSM. Helps us to see if the solution has met the users needs or our goals.</a:t>
            </a:r>
          </a:p>
          <a:p>
            <a:endParaRPr lang="en-AU" dirty="0" smtClean="0"/>
          </a:p>
          <a:p>
            <a:r>
              <a:rPr lang="en-AU" dirty="0" smtClean="0"/>
              <a:t>To do this...look back at the analysis.</a:t>
            </a:r>
          </a:p>
          <a:p>
            <a:r>
              <a:rPr lang="en-AU" dirty="0" smtClean="0"/>
              <a:t>Generally speaking, your visualisation is evaluated by its:</a:t>
            </a:r>
          </a:p>
          <a:p>
            <a:pPr algn="ctr">
              <a:buNone/>
            </a:pPr>
            <a:r>
              <a:rPr lang="en-AU" sz="6000" b="1" dirty="0" smtClean="0">
                <a:solidFill>
                  <a:srgbClr val="C00000"/>
                </a:solidFill>
              </a:rPr>
              <a:t>Efficiency</a:t>
            </a:r>
            <a:r>
              <a:rPr lang="en-AU" dirty="0" smtClean="0"/>
              <a:t> and </a:t>
            </a:r>
            <a:r>
              <a:rPr lang="en-AU" sz="6000" b="1" dirty="0" smtClean="0">
                <a:solidFill>
                  <a:srgbClr val="009A46"/>
                </a:solidFill>
              </a:rPr>
              <a:t>Effectiveness</a:t>
            </a:r>
            <a:endParaRPr lang="en-AU" b="1" dirty="0" smtClean="0">
              <a:solidFill>
                <a:srgbClr val="009A4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AU" sz="6600" b="1" dirty="0" smtClean="0"/>
              <a:t>Evaluating Efficiency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AU" sz="5400" dirty="0" smtClean="0"/>
              <a:t>Time </a:t>
            </a:r>
            <a:r>
              <a:rPr lang="en-AU" dirty="0" smtClean="0"/>
              <a:t>– does the visualisation save time?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400" dirty="0" smtClean="0"/>
          </a:p>
          <a:p>
            <a:pPr>
              <a:buNone/>
            </a:pPr>
            <a:endParaRPr lang="en-AU" sz="1000" dirty="0" smtClean="0"/>
          </a:p>
          <a:p>
            <a:pPr>
              <a:buFont typeface="Wingdings" pitchFamily="2" charset="2"/>
              <a:buChar char="ü"/>
            </a:pPr>
            <a:r>
              <a:rPr lang="en-AU" sz="5400" dirty="0" smtClean="0"/>
              <a:t>Cost </a:t>
            </a:r>
            <a:r>
              <a:rPr lang="en-AU" dirty="0" smtClean="0"/>
              <a:t> - has it decreased associated cost, </a:t>
            </a:r>
            <a:r>
              <a:rPr lang="en-AU" dirty="0" err="1" smtClean="0"/>
              <a:t>ie</a:t>
            </a:r>
            <a:r>
              <a:rPr lang="en-AU" dirty="0" smtClean="0"/>
              <a:t> 		    labour or equipment cost?</a:t>
            </a:r>
          </a:p>
          <a:p>
            <a:pPr>
              <a:buNone/>
            </a:pPr>
            <a:endParaRPr lang="en-AU" dirty="0" smtClean="0"/>
          </a:p>
          <a:p>
            <a:pPr>
              <a:buFont typeface="Wingdings" pitchFamily="2" charset="2"/>
              <a:buChar char="ü"/>
            </a:pPr>
            <a:r>
              <a:rPr lang="en-AU" sz="5400" dirty="0" smtClean="0"/>
              <a:t>Effort</a:t>
            </a:r>
            <a:r>
              <a:rPr lang="en-AU" dirty="0" smtClean="0"/>
              <a:t> – Can more data sets be added 		       with minimal effort?</a:t>
            </a:r>
          </a:p>
          <a:p>
            <a:endParaRPr lang="en-AU" dirty="0"/>
          </a:p>
        </p:txBody>
      </p:sp>
      <p:pic>
        <p:nvPicPr>
          <p:cNvPr id="3074" name="Picture 2" descr="C:\Documents and Settings\RepseP\My Documents\!MCS Curriculum\Year 11 IT\REsources\Images\eff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3934"/>
            <a:ext cx="1619672" cy="1374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RepseP\My Documents\!MCS Curriculum\Year 11 IT\REsources\Images\mon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136815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RepseP\My Documents\!MCS Curriculum\Year 11 IT\REsources\Images\timeSav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1547664" cy="102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143000"/>
          </a:xfrm>
        </p:spPr>
        <p:txBody>
          <a:bodyPr>
            <a:normAutofit/>
          </a:bodyPr>
          <a:lstStyle/>
          <a:p>
            <a:pPr algn="l"/>
            <a:r>
              <a:rPr lang="en-AU" sz="6600" b="1" dirty="0" smtClean="0"/>
              <a:t>Evaluating Effectiveness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AU" sz="4400" dirty="0" smtClean="0"/>
              <a:t>Quality – </a:t>
            </a:r>
            <a:r>
              <a:rPr lang="en-AU" sz="3500" dirty="0" smtClean="0"/>
              <a:t>does it allow you to understand data 		       quickly &amp; is it insightful?</a:t>
            </a:r>
            <a:endParaRPr lang="en-AU" sz="2400" dirty="0" smtClean="0"/>
          </a:p>
          <a:p>
            <a:pPr>
              <a:buNone/>
            </a:pPr>
            <a:endParaRPr lang="en-AU" sz="1400" dirty="0" smtClean="0">
              <a:solidFill>
                <a:srgbClr val="009A46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AU" sz="4400" dirty="0" smtClean="0">
                <a:solidFill>
                  <a:srgbClr val="009A46"/>
                </a:solidFill>
              </a:rPr>
              <a:t>Relevancy – </a:t>
            </a:r>
            <a:r>
              <a:rPr lang="en-AU" sz="3500" dirty="0" smtClean="0">
                <a:solidFill>
                  <a:srgbClr val="009A46"/>
                </a:solidFill>
              </a:rPr>
              <a:t>is the data actually relevant</a:t>
            </a:r>
          </a:p>
          <a:p>
            <a:pPr>
              <a:buNone/>
            </a:pPr>
            <a:endParaRPr lang="en-AU" sz="2400" dirty="0" smtClean="0"/>
          </a:p>
          <a:p>
            <a:pPr>
              <a:buFont typeface="Wingdings" pitchFamily="2" charset="2"/>
              <a:buChar char="ü"/>
            </a:pPr>
            <a:r>
              <a:rPr lang="en-AU" sz="4400" dirty="0" smtClean="0">
                <a:solidFill>
                  <a:srgbClr val="002060"/>
                </a:solidFill>
              </a:rPr>
              <a:t>Timeliness – </a:t>
            </a:r>
            <a:r>
              <a:rPr lang="en-AU" sz="3500" dirty="0" smtClean="0">
                <a:solidFill>
                  <a:srgbClr val="002060"/>
                </a:solidFill>
              </a:rPr>
              <a:t>is it recent data, communicated in 			    a timely manner?</a:t>
            </a:r>
          </a:p>
          <a:p>
            <a:endParaRPr lang="en-AU" sz="2400" dirty="0" smtClean="0"/>
          </a:p>
          <a:p>
            <a:pPr>
              <a:buFont typeface="Wingdings" pitchFamily="2" charset="2"/>
              <a:buChar char="ü"/>
            </a:pPr>
            <a:r>
              <a:rPr lang="en-AU" sz="4400" dirty="0" smtClean="0">
                <a:solidFill>
                  <a:srgbClr val="C00000"/>
                </a:solidFill>
              </a:rPr>
              <a:t>Accuracy – </a:t>
            </a:r>
            <a:r>
              <a:rPr lang="en-AU" sz="3500" dirty="0" smtClean="0">
                <a:solidFill>
                  <a:srgbClr val="C00000"/>
                </a:solidFill>
              </a:rPr>
              <a:t>is it accurate, can we compare it to 			 the original?</a:t>
            </a:r>
          </a:p>
          <a:p>
            <a:endParaRPr lang="en-AU" sz="2400" dirty="0" smtClean="0"/>
          </a:p>
          <a:p>
            <a:pPr>
              <a:buFont typeface="Wingdings" pitchFamily="2" charset="2"/>
              <a:buChar char="ü"/>
            </a:pPr>
            <a:r>
              <a:rPr lang="en-AU" sz="4400" dirty="0" smtClean="0">
                <a:solidFill>
                  <a:srgbClr val="7030A0"/>
                </a:solidFill>
              </a:rPr>
              <a:t>Clarity – </a:t>
            </a:r>
            <a:r>
              <a:rPr lang="en-AU" sz="3500" dirty="0" smtClean="0">
                <a:solidFill>
                  <a:srgbClr val="7030A0"/>
                </a:solidFill>
              </a:rPr>
              <a:t>is the data ambiguous?</a:t>
            </a:r>
            <a:endParaRPr lang="en-A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b="1" dirty="0" smtClean="0"/>
              <a:t>Evaluating with the problem Statement</a:t>
            </a:r>
            <a:endParaRPr lang="en-AU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When the problem statement (analysis phase) is clearly defined, it can be used as a guide for your evaluation.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5013176"/>
            <a:ext cx="453650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7200" b="1" dirty="0" smtClean="0"/>
              <a:t>Evaluation</a:t>
            </a:r>
            <a:endParaRPr lang="en-A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789040"/>
            <a:ext cx="2808312" cy="76944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A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Analysis</a:t>
            </a:r>
            <a:endParaRPr lang="en-A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Curved Up Arrow 7"/>
          <p:cNvSpPr/>
          <p:nvPr/>
        </p:nvSpPr>
        <p:spPr>
          <a:xfrm rot="12413896">
            <a:off x="2972351" y="3103501"/>
            <a:ext cx="3344869" cy="13681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RepseP\My Documents\!MCS Curriculum\Year 11 IT\REsources\Images\eyeLoo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429000"/>
            <a:ext cx="1872208" cy="1129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b="1" dirty="0" smtClean="0"/>
              <a:t>File Formats &amp; Conversion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en-AU" dirty="0" smtClean="0"/>
              <a:t>Usually visualisations are saved as PNG or JPEG if they are images. </a:t>
            </a:r>
          </a:p>
          <a:p>
            <a:endParaRPr lang="en-AU" sz="1800" dirty="0" smtClean="0"/>
          </a:p>
          <a:p>
            <a:r>
              <a:rPr lang="en-AU" dirty="0" smtClean="0"/>
              <a:t>Some sites, such as </a:t>
            </a:r>
            <a:r>
              <a:rPr lang="en-AU" dirty="0" smtClean="0">
                <a:hlinkClick r:id="rId2"/>
              </a:rPr>
              <a:t>www.google.com/publicdata</a:t>
            </a:r>
            <a:r>
              <a:rPr lang="en-AU" dirty="0" smtClean="0"/>
              <a:t> use flash to animate their visualisations.</a:t>
            </a:r>
          </a:p>
          <a:p>
            <a:pPr>
              <a:buNone/>
            </a:pPr>
            <a:endParaRPr lang="en-AU" sz="1100" dirty="0" smtClean="0"/>
          </a:p>
          <a:p>
            <a:r>
              <a:rPr lang="en-AU" dirty="0" smtClean="0"/>
              <a:t>Templates are also available online, such as those made by Juice Analytics</a:t>
            </a:r>
            <a:endParaRPr lang="en-AU" dirty="0"/>
          </a:p>
        </p:txBody>
      </p:sp>
      <p:pic>
        <p:nvPicPr>
          <p:cNvPr id="5122" name="Picture 2" descr="C:\Documents and Settings\RepseP\My Documents\!MCS Curriculum\Year 11 IT\REsources\Images\googlePublicDa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852936"/>
            <a:ext cx="2943225" cy="647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Documents and Settings\RepseP\My Documents\!MCS Curriculum\Year 11 IT\REsources\Images\juiceAnalytic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3" y="5265242"/>
            <a:ext cx="1763688" cy="15927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b="1" dirty="0" smtClean="0"/>
              <a:t>Visualisation Software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AU" dirty="0" smtClean="0"/>
              <a:t>Spreadsheet software, such as Excel</a:t>
            </a:r>
          </a:p>
          <a:p>
            <a:r>
              <a:rPr lang="en-AU" dirty="0" smtClean="0"/>
              <a:t>Sites, such as:</a:t>
            </a:r>
          </a:p>
          <a:p>
            <a:pPr>
              <a:buNone/>
            </a:pPr>
            <a:r>
              <a:rPr lang="en-AU" sz="3600" b="1" dirty="0" smtClean="0">
                <a:solidFill>
                  <a:srgbClr val="002060"/>
                </a:solidFill>
              </a:rPr>
              <a:t>			Many Eyes</a:t>
            </a:r>
          </a:p>
          <a:p>
            <a:pPr>
              <a:buNone/>
            </a:pPr>
            <a:r>
              <a:rPr lang="en-AU" sz="3600" b="1" dirty="0" smtClean="0">
                <a:solidFill>
                  <a:srgbClr val="009A46"/>
                </a:solidFill>
              </a:rPr>
              <a:t>					Google Chart Tools</a:t>
            </a:r>
          </a:p>
          <a:p>
            <a:pPr>
              <a:buNone/>
            </a:pPr>
            <a:r>
              <a:rPr lang="en-AU" sz="3600" b="1" dirty="0" smtClean="0">
                <a:solidFill>
                  <a:srgbClr val="7030A0"/>
                </a:solidFill>
              </a:rPr>
              <a:t>	Any Chart</a:t>
            </a:r>
          </a:p>
          <a:p>
            <a:pPr>
              <a:buFont typeface="Wingdings" pitchFamily="2" charset="2"/>
              <a:buChar char="§"/>
            </a:pPr>
            <a:r>
              <a:rPr lang="en-AU" sz="2800" dirty="0" smtClean="0"/>
              <a:t>Most allow for chart creation from existing data or </a:t>
            </a:r>
            <a:r>
              <a:rPr lang="en-AU" sz="2800" dirty="0" err="1" smtClean="0"/>
              <a:t>uploadable</a:t>
            </a:r>
            <a:r>
              <a:rPr lang="en-AU" sz="2800" dirty="0" smtClean="0"/>
              <a:t> content. </a:t>
            </a:r>
          </a:p>
          <a:p>
            <a:pPr>
              <a:buFont typeface="Wingdings" pitchFamily="2" charset="2"/>
              <a:buChar char="§"/>
            </a:pPr>
            <a:r>
              <a:rPr lang="en-AU" sz="2800" dirty="0" smtClean="0"/>
              <a:t>Some allow you to share you results.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b="1" dirty="0" smtClean="0"/>
              <a:t>Formats and Conventions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AU" sz="3600" dirty="0" smtClean="0"/>
              <a:t>Help to make visualisations clear and not ambiguous.</a:t>
            </a:r>
          </a:p>
          <a:p>
            <a:pPr>
              <a:buFont typeface="Courier New" pitchFamily="49" charset="0"/>
              <a:buChar char="o"/>
            </a:pPr>
            <a:endParaRPr lang="en-AU" sz="1800" dirty="0" smtClean="0"/>
          </a:p>
          <a:p>
            <a:pPr>
              <a:buFont typeface="Courier New" pitchFamily="49" charset="0"/>
              <a:buChar char="o"/>
            </a:pPr>
            <a:r>
              <a:rPr lang="en-AU" sz="3600" dirty="0" smtClean="0"/>
              <a:t>Like when being applied to any solution, conventions allow users to understand data </a:t>
            </a:r>
            <a:r>
              <a:rPr lang="en-AU" sz="3600" b="1" dirty="0" smtClean="0">
                <a:solidFill>
                  <a:srgbClr val="009A46"/>
                </a:solidFill>
              </a:rPr>
              <a:t>easily.</a:t>
            </a:r>
          </a:p>
          <a:p>
            <a:pPr>
              <a:buFont typeface="Courier New" pitchFamily="49" charset="0"/>
              <a:buChar char="o"/>
            </a:pPr>
            <a:endParaRPr lang="en-AU" sz="3600" b="1" dirty="0" smtClean="0">
              <a:solidFill>
                <a:srgbClr val="009A46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AU" sz="3600" b="1" dirty="0" smtClean="0">
              <a:solidFill>
                <a:srgbClr val="009A46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AU" sz="3600" dirty="0" smtClean="0"/>
          </a:p>
        </p:txBody>
      </p:sp>
      <p:pic>
        <p:nvPicPr>
          <p:cNvPr id="1028" name="Picture 4" descr="C:\Documents and Settings\RepseP\My Documents\!MCS Curriculum\Year 11 IT\REsources\Images\consistenc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5073" y="4192307"/>
            <a:ext cx="3758927" cy="2665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AU" sz="4200" b="1" dirty="0" smtClean="0"/>
              <a:t>Presenting Data Visualisation Solutions</a:t>
            </a:r>
            <a:endParaRPr lang="en-AU" sz="4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you want to compare data?</a:t>
            </a:r>
          </a:p>
          <a:p>
            <a:pPr>
              <a:buNone/>
            </a:pPr>
            <a:r>
              <a:rPr lang="en-AU" dirty="0" smtClean="0"/>
              <a:t>	Use a </a:t>
            </a:r>
            <a:r>
              <a:rPr lang="en-AU" b="1" dirty="0" smtClean="0">
                <a:solidFill>
                  <a:srgbClr val="C00000"/>
                </a:solidFill>
              </a:rPr>
              <a:t>bar graph</a:t>
            </a:r>
          </a:p>
          <a:p>
            <a:pPr>
              <a:buNone/>
            </a:pPr>
            <a:r>
              <a:rPr lang="en-AU" dirty="0" smtClean="0"/>
              <a:t>						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Monthly Cost</a:t>
            </a:r>
            <a:endParaRPr lang="en-AU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475656" y="3212976"/>
          <a:ext cx="7668344" cy="364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en-AU" sz="5400" b="1" dirty="0" smtClean="0">
                <a:solidFill>
                  <a:schemeClr val="tx2"/>
                </a:solidFill>
              </a:rPr>
              <a:t>Formatting for Visualisations</a:t>
            </a:r>
            <a:endParaRPr lang="en-AU" sz="5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E.g. Font, margins, spacing, columns, tables, graphics, borders, page numbers, headers, footers, </a:t>
            </a:r>
            <a:r>
              <a:rPr lang="en-AU" dirty="0" err="1" smtClean="0"/>
              <a:t>ect</a:t>
            </a:r>
            <a:r>
              <a:rPr lang="en-AU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A good visualisation should have: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Easy to read </a:t>
            </a:r>
            <a:r>
              <a:rPr lang="en-AU" dirty="0" smtClean="0">
                <a:latin typeface="Algerian" pitchFamily="82" charset="0"/>
              </a:rPr>
              <a:t>fonts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A chart format that clearly shows the information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>
                <a:solidFill>
                  <a:srgbClr val="005828"/>
                </a:solidFill>
              </a:rPr>
              <a:t>Colours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FF0000"/>
                </a:solidFill>
              </a:rPr>
              <a:t>that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accent3">
                    <a:lumMod val="50000"/>
                  </a:schemeClr>
                </a:solidFill>
              </a:rPr>
              <a:t>are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002060"/>
                </a:solidFill>
              </a:rPr>
              <a:t>easy</a:t>
            </a:r>
            <a:r>
              <a:rPr lang="en-AU" dirty="0" smtClean="0"/>
              <a:t> to </a:t>
            </a:r>
            <a:r>
              <a:rPr lang="en-AU" dirty="0" smtClean="0">
                <a:solidFill>
                  <a:schemeClr val="bg2">
                    <a:lumMod val="25000"/>
                  </a:schemeClr>
                </a:solidFill>
              </a:rPr>
              <a:t>distinguish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epseP\My Documents\!MCS Curriculum\Year 11 IT\REsources\Images\conventionEnvel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76872"/>
            <a:ext cx="4239344" cy="2557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800" b="1" dirty="0" smtClean="0">
                <a:solidFill>
                  <a:srgbClr val="005828"/>
                </a:solidFill>
              </a:rPr>
              <a:t>Conventions for Visualisations</a:t>
            </a:r>
            <a:endParaRPr lang="en-AU" sz="4800" b="1" dirty="0">
              <a:solidFill>
                <a:srgbClr val="00582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Well known rules for communicating information.</a:t>
            </a:r>
          </a:p>
          <a:p>
            <a:pPr>
              <a:buNone/>
            </a:pPr>
            <a:r>
              <a:rPr lang="en-AU" dirty="0" err="1" smtClean="0"/>
              <a:t>Eg</a:t>
            </a:r>
            <a:r>
              <a:rPr lang="en-AU" dirty="0" smtClean="0"/>
              <a:t>. When we address and envelop we always do it the same way.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dirty="0" smtClean="0"/>
              <a:t>Conventions for Data Visualisations include:</a:t>
            </a:r>
          </a:p>
          <a:p>
            <a:pPr>
              <a:buFont typeface="Wingdings" pitchFamily="2" charset="2"/>
              <a:buChar char="ü"/>
            </a:pPr>
            <a:r>
              <a:rPr lang="en-AU" sz="2800" dirty="0" smtClean="0"/>
              <a:t>Clearly identifying the data source at the footer</a:t>
            </a:r>
          </a:p>
          <a:p>
            <a:pPr>
              <a:buFont typeface="Wingdings" pitchFamily="2" charset="2"/>
              <a:buChar char="ü"/>
            </a:pPr>
            <a:r>
              <a:rPr lang="en-AU" sz="2800" dirty="0" smtClean="0"/>
              <a:t>Providing a heading &amp; stating a purpose</a:t>
            </a:r>
          </a:p>
          <a:p>
            <a:pPr>
              <a:buFont typeface="Wingdings" pitchFamily="2" charset="2"/>
              <a:buChar char="ü"/>
            </a:pPr>
            <a:r>
              <a:rPr lang="en-AU" sz="2800" dirty="0" smtClean="0"/>
              <a:t>Labelling the Axis</a:t>
            </a:r>
          </a:p>
          <a:p>
            <a:pPr>
              <a:buFont typeface="Wingdings" pitchFamily="2" charset="2"/>
              <a:buChar char="ü"/>
            </a:pPr>
            <a:r>
              <a:rPr lang="en-AU" sz="2800" dirty="0" smtClean="0"/>
              <a:t>Inserting a footer showing who made it.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600" b="1" dirty="0" smtClean="0">
                <a:solidFill>
                  <a:schemeClr val="bg1"/>
                </a:solidFill>
              </a:rPr>
              <a:t>Student Task</a:t>
            </a:r>
            <a:endParaRPr lang="en-AU" sz="6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800" dirty="0" smtClean="0">
                <a:solidFill>
                  <a:schemeClr val="bg1"/>
                </a:solidFill>
              </a:rPr>
              <a:t>Text book</a:t>
            </a:r>
          </a:p>
          <a:p>
            <a:pPr>
              <a:buNone/>
            </a:pPr>
            <a:r>
              <a:rPr lang="en-AU" sz="4800" b="1" dirty="0" smtClean="0">
                <a:solidFill>
                  <a:schemeClr val="bg1"/>
                </a:solidFill>
              </a:rPr>
              <a:t>Pages: 211 – 212</a:t>
            </a:r>
          </a:p>
          <a:p>
            <a:pPr>
              <a:buNone/>
            </a:pPr>
            <a:endParaRPr lang="en-AU" sz="4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AU" sz="4000" dirty="0" smtClean="0">
                <a:solidFill>
                  <a:schemeClr val="bg1"/>
                </a:solidFill>
              </a:rPr>
              <a:t>Do all questions.</a:t>
            </a:r>
          </a:p>
          <a:p>
            <a:pPr>
              <a:buNone/>
            </a:pPr>
            <a:r>
              <a:rPr lang="en-AU" sz="4000" dirty="0" smtClean="0">
                <a:solidFill>
                  <a:schemeClr val="bg1"/>
                </a:solidFill>
              </a:rPr>
              <a:t>Finish for homework.</a:t>
            </a:r>
          </a:p>
        </p:txBody>
      </p:sp>
      <p:pic>
        <p:nvPicPr>
          <p:cNvPr id="3075" name="Picture 3" descr="C:\Documents and Settings\RepseP\My Documents\!MCS Curriculum\Year 11 IT\REsources\Images\getBackTo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699" y="3533775"/>
            <a:ext cx="3924301" cy="332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lacement Scoresby\Year 11\Network stuff\REsources\Images\lightning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905015" cy="21328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C MODERN  CURSIVE" pitchFamily="2" charset="0"/>
              </a:rPr>
              <a:t>Lightning Quiz</a:t>
            </a:r>
            <a:endParaRPr lang="en-A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C MODERN  CURSIVE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736"/>
            <a:ext cx="478802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lvl="0" indent="-457200">
              <a:spcBef>
                <a:spcPct val="20000"/>
              </a:spcBef>
              <a:buAutoNum type="arabicPeriod"/>
              <a:defRPr/>
            </a:pPr>
            <a:r>
              <a:rPr lang="en-AU" sz="2000" baseline="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Give an example</a:t>
            </a:r>
            <a:r>
              <a:rPr lang="en-A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of a </a:t>
            </a:r>
            <a:r>
              <a:rPr lang="en-AU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data type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Boolean , integer, string... </a:t>
            </a:r>
            <a:r>
              <a:rPr lang="en-AU" sz="2000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Ect</a:t>
            </a:r>
            <a:r>
              <a:rPr lang="en-AU" sz="20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i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dirty="0" smtClean="0">
                <a:solidFill>
                  <a:srgbClr val="FFC000"/>
                </a:solidFill>
              </a:rPr>
              <a:t>2.	 </a:t>
            </a:r>
            <a:r>
              <a:rPr lang="en-AU" sz="2000" dirty="0" smtClean="0">
                <a:solidFill>
                  <a:srgbClr val="FFC000"/>
                </a:solidFill>
              </a:rPr>
              <a:t>What is the purpose of making DVs?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rgbClr val="FFC000"/>
                </a:solidFill>
              </a:rPr>
              <a:t>Increase comprehension, convey a msg.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dirty="0" smtClean="0">
              <a:solidFill>
                <a:srgbClr val="FFC000"/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3"/>
              <a:defRPr/>
            </a:pPr>
            <a:r>
              <a:rPr lang="en-AU" sz="2000" dirty="0" smtClean="0">
                <a:solidFill>
                  <a:srgbClr val="92D050"/>
                </a:solidFill>
              </a:rPr>
              <a:t>What characteristics of users should be considered when making DVs?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rgbClr val="92D050"/>
                </a:solidFill>
              </a:rPr>
              <a:t>Age, Special needs, Culture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dirty="0" smtClean="0">
              <a:solidFill>
                <a:srgbClr val="92D050"/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4"/>
              <a:defRPr/>
            </a:pPr>
            <a:r>
              <a:rPr lang="en-A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Generally speaking, you evaluate how good your DVs by their?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rgbClr val="C00000"/>
                </a:solidFill>
              </a:rPr>
              <a:t>Efficiency</a:t>
            </a:r>
            <a:r>
              <a:rPr lang="en-AU" sz="2000" i="1" dirty="0" smtClean="0"/>
              <a:t> </a:t>
            </a:r>
            <a:r>
              <a:rPr lang="en-AU" sz="2000" i="1" dirty="0" smtClean="0">
                <a:solidFill>
                  <a:schemeClr val="bg1"/>
                </a:solidFill>
              </a:rPr>
              <a:t>and </a:t>
            </a:r>
            <a:r>
              <a:rPr lang="en-AU" sz="2000" b="1" i="1" dirty="0" smtClean="0">
                <a:solidFill>
                  <a:srgbClr val="009A46"/>
                </a:solidFill>
              </a:rPr>
              <a:t>Effectiveness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AU" sz="2000" dirty="0" smtClean="0">
                <a:solidFill>
                  <a:schemeClr val="bg1"/>
                </a:solidFill>
              </a:rPr>
              <a:t>5.	How do you evaluate efficiency?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chemeClr val="bg1"/>
                </a:solidFill>
              </a:rPr>
              <a:t>Time, Cost &amp; Effort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3"/>
              <a:defRPr/>
            </a:pPr>
            <a:endParaRPr lang="en-AU" sz="20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3"/>
              <a:defRPr/>
            </a:pPr>
            <a:endParaRPr lang="en-AU" sz="20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dirty="0" smtClean="0">
              <a:solidFill>
                <a:srgbClr val="92D050"/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/>
              <a:defRPr/>
            </a:pPr>
            <a:endParaRPr lang="en-AU" sz="2000" baseline="0" dirty="0" smtClean="0">
              <a:solidFill>
                <a:srgbClr val="FFC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1052736"/>
            <a:ext cx="4499992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AU" sz="2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6.	How do you evaluate effectiveness?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Quality, relevancy, accuracy,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Timeliness &amp; clarity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AU" sz="2000" b="1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7"/>
              <a:defRPr/>
            </a:pPr>
            <a:r>
              <a:rPr lang="en-AU" sz="2000" dirty="0" smtClean="0">
                <a:solidFill>
                  <a:srgbClr val="FF0000"/>
                </a:solidFill>
              </a:rPr>
              <a:t>Standard DV image formats are...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rgbClr val="FF0000"/>
                </a:solidFill>
              </a:rPr>
              <a:t>JPEG, PNG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i="1" dirty="0" smtClean="0">
              <a:solidFill>
                <a:srgbClr val="FF0000"/>
              </a:solidFill>
            </a:endParaRPr>
          </a:p>
          <a:p>
            <a:pPr marL="457200" lvl="0" indent="-457200">
              <a:spcBef>
                <a:spcPct val="20000"/>
              </a:spcBef>
              <a:buAutoNum type="arabicPeriod" startAt="8"/>
              <a:defRPr/>
            </a:pPr>
            <a:r>
              <a:rPr lang="en-AU" sz="2000" dirty="0" smtClean="0">
                <a:solidFill>
                  <a:schemeClr val="accent6">
                    <a:lumMod val="75000"/>
                  </a:schemeClr>
                </a:solidFill>
              </a:rPr>
              <a:t>Give an example of visualisation software.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i="1" dirty="0" smtClean="0">
                <a:solidFill>
                  <a:schemeClr val="accent6">
                    <a:lumMod val="75000"/>
                  </a:schemeClr>
                </a:solidFill>
              </a:rPr>
              <a:t>	Many eyes, Google  charts, any chart, Excel</a:t>
            </a:r>
          </a:p>
          <a:p>
            <a:pPr marL="457200" lvl="0" indent="-457200">
              <a:spcBef>
                <a:spcPct val="20000"/>
              </a:spcBef>
              <a:buAutoNum type="arabicPeriod" startAt="9"/>
              <a:defRPr/>
            </a:pPr>
            <a:r>
              <a:rPr lang="en-AU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Give examples of Formatting for DVs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Fonts, colours, easy to read.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AU" sz="2000" b="1" dirty="0" smtClean="0">
              <a:solidFill>
                <a:schemeClr val="bg1"/>
              </a:solidFill>
            </a:endParaRP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dirty="0" smtClean="0">
                <a:solidFill>
                  <a:schemeClr val="bg1"/>
                </a:solidFill>
              </a:rPr>
              <a:t>10.	Give examples of conventions for </a:t>
            </a:r>
            <a:r>
              <a:rPr lang="en-AU" sz="2000" dirty="0" err="1" smtClean="0">
                <a:solidFill>
                  <a:schemeClr val="bg1"/>
                </a:solidFill>
              </a:rPr>
              <a:t>Dvs</a:t>
            </a:r>
            <a:endParaRPr lang="en-AU" sz="2000" dirty="0" smtClean="0">
              <a:solidFill>
                <a:schemeClr val="bg1"/>
              </a:solidFill>
            </a:endParaRP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AU" sz="2000" dirty="0" smtClean="0">
                <a:solidFill>
                  <a:schemeClr val="bg1"/>
                </a:solidFill>
              </a:rPr>
              <a:t>	Labelled Axis, ID the data source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0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0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AU" sz="2000" baseline="0" dirty="0" smtClean="0">
              <a:solidFill>
                <a:schemeClr val="bg1"/>
              </a:solidFill>
            </a:endParaRPr>
          </a:p>
        </p:txBody>
      </p:sp>
      <p:pic>
        <p:nvPicPr>
          <p:cNvPr id="6" name="lightningQui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645008" y="980728"/>
            <a:ext cx="9240011" cy="69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8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Presenting Data Visualisation Solutions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you want to show the distribution of data...</a:t>
            </a:r>
          </a:p>
          <a:p>
            <a:pPr>
              <a:buNone/>
            </a:pPr>
            <a:r>
              <a:rPr lang="en-AU" dirty="0" smtClean="0"/>
              <a:t>	Use a </a:t>
            </a:r>
            <a:r>
              <a:rPr lang="en-AU" b="1" dirty="0" smtClean="0">
                <a:solidFill>
                  <a:srgbClr val="C00000"/>
                </a:solidFill>
              </a:rPr>
              <a:t>Histogram</a:t>
            </a:r>
            <a:endParaRPr lang="en-A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187624" y="2675485"/>
          <a:ext cx="6552728" cy="4182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b="1" dirty="0" smtClean="0"/>
              <a:t>Analysing Information Problems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When analysing, investigate:</a:t>
            </a:r>
          </a:p>
          <a:p>
            <a:r>
              <a:rPr lang="en-AU" dirty="0" smtClean="0"/>
              <a:t>The factors that affect the problems </a:t>
            </a:r>
            <a:r>
              <a:rPr lang="en-AU" b="1" dirty="0" smtClean="0">
                <a:solidFill>
                  <a:srgbClr val="C00000"/>
                </a:solidFill>
              </a:rPr>
              <a:t>(Constraints) </a:t>
            </a:r>
            <a:r>
              <a:rPr lang="en-AU" dirty="0" smtClean="0">
                <a:solidFill>
                  <a:srgbClr val="C00000"/>
                </a:solidFill>
              </a:rPr>
              <a:t>e.g. time, people, software...</a:t>
            </a:r>
          </a:p>
          <a:p>
            <a:endParaRPr lang="en-AU" b="1" dirty="0" smtClean="0">
              <a:solidFill>
                <a:srgbClr val="C00000"/>
              </a:solidFill>
            </a:endParaRPr>
          </a:p>
          <a:p>
            <a:r>
              <a:rPr lang="en-AU" dirty="0" smtClean="0"/>
              <a:t>The output that must be produced to meet those needs </a:t>
            </a:r>
            <a:r>
              <a:rPr lang="en-AU" b="1" dirty="0" smtClean="0">
                <a:solidFill>
                  <a:srgbClr val="C00000"/>
                </a:solidFill>
              </a:rPr>
              <a:t>(Scope)</a:t>
            </a:r>
          </a:p>
          <a:p>
            <a:endParaRPr lang="en-AU" b="1" dirty="0" smtClean="0">
              <a:solidFill>
                <a:srgbClr val="C00000"/>
              </a:solidFill>
            </a:endParaRPr>
          </a:p>
          <a:p>
            <a:r>
              <a:rPr lang="en-AU" dirty="0" smtClean="0"/>
              <a:t>Generally, before you begin, write out the problem, it’s constrains and it’s scope.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Getting Feedback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When seeking feedback, there is two types of data that can be gathered.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3600" b="1" dirty="0" smtClean="0">
                <a:solidFill>
                  <a:srgbClr val="C00000"/>
                </a:solidFill>
              </a:rPr>
              <a:t>Quantitative: </a:t>
            </a:r>
            <a:r>
              <a:rPr lang="en-AU" dirty="0" smtClean="0"/>
              <a:t>measurable and specific, usually an amount of something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3600" b="1" dirty="0" smtClean="0">
                <a:solidFill>
                  <a:srgbClr val="C00000"/>
                </a:solidFill>
              </a:rPr>
              <a:t>Qualitative: </a:t>
            </a:r>
            <a:r>
              <a:rPr lang="en-AU" dirty="0" smtClean="0"/>
              <a:t>hard to measure, deals with opinions and feelings towards something.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C00000"/>
                </a:solidFill>
              </a:rPr>
              <a:t>Quantitative Data</a:t>
            </a:r>
            <a:endParaRPr lang="en-AU" sz="6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Easy to chart and graph</a:t>
            </a:r>
          </a:p>
          <a:p>
            <a:r>
              <a:rPr lang="en-AU" dirty="0" smtClean="0"/>
              <a:t>Usually numerical statistics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Can be gathered using:</a:t>
            </a:r>
          </a:p>
          <a:p>
            <a:r>
              <a:rPr lang="en-AU" b="1" dirty="0" smtClean="0">
                <a:solidFill>
                  <a:srgbClr val="002060"/>
                </a:solidFill>
              </a:rPr>
              <a:t>Surveys</a:t>
            </a:r>
          </a:p>
          <a:p>
            <a:r>
              <a:rPr lang="en-AU" b="1" dirty="0" smtClean="0">
                <a:solidFill>
                  <a:srgbClr val="002060"/>
                </a:solidFill>
              </a:rPr>
              <a:t>Questionnaires</a:t>
            </a:r>
          </a:p>
          <a:p>
            <a:r>
              <a:rPr lang="en-AU" b="1" dirty="0" smtClean="0">
                <a:solidFill>
                  <a:srgbClr val="002060"/>
                </a:solidFill>
              </a:rPr>
              <a:t>Observation</a:t>
            </a:r>
          </a:p>
          <a:p>
            <a:pPr>
              <a:buNone/>
            </a:pPr>
            <a:endParaRPr lang="en-A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AU" dirty="0" smtClean="0"/>
              <a:t>Analysts look for patterns</a:t>
            </a:r>
          </a:p>
          <a:p>
            <a:pPr>
              <a:buNone/>
            </a:pPr>
            <a:endParaRPr lang="en-AU" b="1" dirty="0" smtClean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RepseP\My Documents\!MCS Curriculum\Year 11 IT\REsources\Images\clickerCou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140968"/>
            <a:ext cx="3419872" cy="3419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8376</TotalTime>
  <Words>1637</Words>
  <Application>Microsoft Office PowerPoint</Application>
  <PresentationFormat>On-screen Show (4:3)</PresentationFormat>
  <Paragraphs>393</Paragraphs>
  <Slides>53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Data Analysis &amp; Visualisation</vt:lpstr>
      <vt:lpstr>Remember me?</vt:lpstr>
      <vt:lpstr>Presenting information in a visual form</vt:lpstr>
      <vt:lpstr>What for?</vt:lpstr>
      <vt:lpstr>Presenting Data Visualisation Solutions</vt:lpstr>
      <vt:lpstr>Presenting Data Visualisation Solutions</vt:lpstr>
      <vt:lpstr>Analysing Information Problems</vt:lpstr>
      <vt:lpstr>Getting Feedback</vt:lpstr>
      <vt:lpstr>Quantitative Data</vt:lpstr>
      <vt:lpstr>CSV</vt:lpstr>
      <vt:lpstr>Qualitative Data</vt:lpstr>
      <vt:lpstr>Text Clouds</vt:lpstr>
      <vt:lpstr>Some more terms...</vt:lpstr>
      <vt:lpstr>Case Study</vt:lpstr>
      <vt:lpstr>Types of Data Visualisations</vt:lpstr>
      <vt:lpstr>Lightning Quiz</vt:lpstr>
      <vt:lpstr>Why use visualisations</vt:lpstr>
      <vt:lpstr>Data Visualisations to        compare data</vt:lpstr>
      <vt:lpstr>Comparing data Line Graph</vt:lpstr>
      <vt:lpstr>Data visualisations to          show distribution of data</vt:lpstr>
      <vt:lpstr>Showing Distribution Bar graph or column histogram</vt:lpstr>
      <vt:lpstr>Showing Distribution Line histogram (bell curve)</vt:lpstr>
      <vt:lpstr>Data visualisations to          show relationships between data</vt:lpstr>
      <vt:lpstr>Showing Relationships between data Scatter Graph</vt:lpstr>
      <vt:lpstr>Showing Relationships between data Bubble Chart</vt:lpstr>
      <vt:lpstr>Data visualisations to          show composition of data</vt:lpstr>
      <vt:lpstr> showing composition of data Line Graph</vt:lpstr>
      <vt:lpstr>showing composition of data bubble animation</vt:lpstr>
      <vt:lpstr>Sources of Data</vt:lpstr>
      <vt:lpstr>Methods of Acquisition</vt:lpstr>
      <vt:lpstr>The ABS &amp; their Census</vt:lpstr>
      <vt:lpstr>Data Integrity</vt:lpstr>
      <vt:lpstr>Create your own data Visualisations</vt:lpstr>
      <vt:lpstr>Data Types &amp; Design Tools</vt:lpstr>
      <vt:lpstr>Lightning Quiz</vt:lpstr>
      <vt:lpstr>Tools for Making Visualisations</vt:lpstr>
      <vt:lpstr>Data Types</vt:lpstr>
      <vt:lpstr>Data Types</vt:lpstr>
      <vt:lpstr>Purpose of Data Visualisation</vt:lpstr>
      <vt:lpstr>Examples</vt:lpstr>
      <vt:lpstr>Design Tools for Representing Visualisations</vt:lpstr>
      <vt:lpstr>Characteristics of Users</vt:lpstr>
      <vt:lpstr>Evaluation Criteria &amp; Techniques</vt:lpstr>
      <vt:lpstr>Evaluating Efficiency</vt:lpstr>
      <vt:lpstr>Evaluating Effectiveness</vt:lpstr>
      <vt:lpstr>Evaluating with the problem Statement</vt:lpstr>
      <vt:lpstr>File Formats &amp; Conversion</vt:lpstr>
      <vt:lpstr>Visualisation Software</vt:lpstr>
      <vt:lpstr>Formats and Conventions</vt:lpstr>
      <vt:lpstr>Formatting for Visualisations</vt:lpstr>
      <vt:lpstr>Conventions for Visualisations</vt:lpstr>
      <vt:lpstr>Student Task</vt:lpstr>
      <vt:lpstr>Lightning Quiz</vt:lpstr>
    </vt:vector>
  </TitlesOfParts>
  <Company>Maranatha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&amp; Visualisation</dc:title>
  <dc:creator>Peter Repse</dc:creator>
  <cp:lastModifiedBy>Peter Repse</cp:lastModifiedBy>
  <cp:revision>60</cp:revision>
  <dcterms:created xsi:type="dcterms:W3CDTF">2011-06-14T04:32:52Z</dcterms:created>
  <dcterms:modified xsi:type="dcterms:W3CDTF">2011-08-01T01:25:58Z</dcterms:modified>
</cp:coreProperties>
</file>