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74" r:id="rId7"/>
    <p:sldId id="261" r:id="rId8"/>
    <p:sldId id="27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7" r:id="rId17"/>
    <p:sldId id="278" r:id="rId18"/>
    <p:sldId id="299" r:id="rId19"/>
    <p:sldId id="276" r:id="rId20"/>
    <p:sldId id="269" r:id="rId21"/>
    <p:sldId id="279" r:id="rId22"/>
    <p:sldId id="270" r:id="rId23"/>
    <p:sldId id="271" r:id="rId24"/>
    <p:sldId id="272" r:id="rId25"/>
    <p:sldId id="273" r:id="rId26"/>
    <p:sldId id="280" r:id="rId27"/>
    <p:sldId id="281" r:id="rId28"/>
    <p:sldId id="300" r:id="rId29"/>
    <p:sldId id="286" r:id="rId30"/>
    <p:sldId id="282" r:id="rId31"/>
    <p:sldId id="287" r:id="rId32"/>
    <p:sldId id="283" r:id="rId33"/>
    <p:sldId id="284" r:id="rId34"/>
    <p:sldId id="285" r:id="rId35"/>
    <p:sldId id="297" r:id="rId36"/>
    <p:sldId id="293" r:id="rId37"/>
    <p:sldId id="292" r:id="rId38"/>
    <p:sldId id="291" r:id="rId39"/>
    <p:sldId id="298" r:id="rId40"/>
    <p:sldId id="290" r:id="rId41"/>
    <p:sldId id="289" r:id="rId42"/>
    <p:sldId id="302" r:id="rId43"/>
    <p:sldId id="301" r:id="rId44"/>
    <p:sldId id="296" r:id="rId45"/>
    <p:sldId id="311" r:id="rId46"/>
    <p:sldId id="308" r:id="rId47"/>
    <p:sldId id="307" r:id="rId48"/>
    <p:sldId id="306" r:id="rId49"/>
    <p:sldId id="305" r:id="rId50"/>
    <p:sldId id="304" r:id="rId51"/>
    <p:sldId id="310" r:id="rId52"/>
    <p:sldId id="303" r:id="rId53"/>
    <p:sldId id="316" r:id="rId54"/>
    <p:sldId id="321" r:id="rId55"/>
    <p:sldId id="317" r:id="rId56"/>
    <p:sldId id="312" r:id="rId57"/>
    <p:sldId id="318" r:id="rId58"/>
    <p:sldId id="323" r:id="rId59"/>
    <p:sldId id="320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9703"/>
    <a:srgbClr val="01D5D5"/>
    <a:srgbClr val="CA00B2"/>
    <a:srgbClr val="E7E200"/>
    <a:srgbClr val="D09E00"/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5" autoAdjust="0"/>
    <p:restoredTop sz="94660"/>
  </p:normalViewPr>
  <p:slideViewPr>
    <p:cSldViewPr>
      <p:cViewPr varScale="1">
        <p:scale>
          <a:sx n="42" d="100"/>
          <a:sy n="42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F91DDE-F791-429A-8934-A8E349A1077D}" type="doc">
      <dgm:prSet loTypeId="urn:microsoft.com/office/officeart/2005/8/layout/radial3" loCatId="cycle" qsTypeId="urn:microsoft.com/office/officeart/2005/8/quickstyle/3d6" qsCatId="3D" csTypeId="urn:microsoft.com/office/officeart/2005/8/colors/colorful5" csCatId="colorful" phldr="1"/>
      <dgm:spPr/>
      <dgm:t>
        <a:bodyPr/>
        <a:lstStyle/>
        <a:p>
          <a:endParaRPr lang="en-AU"/>
        </a:p>
      </dgm:t>
    </dgm:pt>
    <dgm:pt modelId="{34643136-8D36-4FDC-9255-287A5D46460D}">
      <dgm:prSet phldrT="[Text]"/>
      <dgm:spPr/>
      <dgm:t>
        <a:bodyPr/>
        <a:lstStyle/>
        <a:p>
          <a:r>
            <a:rPr lang="en-AU" dirty="0" smtClean="0"/>
            <a:t>Main</a:t>
          </a:r>
          <a:endParaRPr lang="en-AU" dirty="0"/>
        </a:p>
      </dgm:t>
    </dgm:pt>
    <dgm:pt modelId="{1F5D5D02-8867-4053-8B94-87106ED75666}" type="parTrans" cxnId="{2754009C-A09B-4396-B6E5-00069B7E5B78}">
      <dgm:prSet/>
      <dgm:spPr/>
      <dgm:t>
        <a:bodyPr/>
        <a:lstStyle/>
        <a:p>
          <a:endParaRPr lang="en-AU"/>
        </a:p>
      </dgm:t>
    </dgm:pt>
    <dgm:pt modelId="{67016B5F-8473-43AA-81D7-734F498499F2}" type="sibTrans" cxnId="{2754009C-A09B-4396-B6E5-00069B7E5B78}">
      <dgm:prSet/>
      <dgm:spPr/>
      <dgm:t>
        <a:bodyPr/>
        <a:lstStyle/>
        <a:p>
          <a:endParaRPr lang="en-AU"/>
        </a:p>
      </dgm:t>
    </dgm:pt>
    <dgm:pt modelId="{5AE51CC5-CC0D-49C9-98AB-3C3AED30ED8D}">
      <dgm:prSet phldrT="[Text]"/>
      <dgm:spPr/>
      <dgm:t>
        <a:bodyPr/>
        <a:lstStyle/>
        <a:p>
          <a:r>
            <a:rPr lang="en-AU" dirty="0" smtClean="0"/>
            <a:t>Module</a:t>
          </a:r>
          <a:endParaRPr lang="en-AU" dirty="0"/>
        </a:p>
      </dgm:t>
    </dgm:pt>
    <dgm:pt modelId="{C04199D0-AEF3-4AD9-B73C-AEE2BD10DD35}" type="parTrans" cxnId="{9F7879AD-802C-4AD1-A06D-28D796A0C20C}">
      <dgm:prSet/>
      <dgm:spPr/>
      <dgm:t>
        <a:bodyPr/>
        <a:lstStyle/>
        <a:p>
          <a:endParaRPr lang="en-AU"/>
        </a:p>
      </dgm:t>
    </dgm:pt>
    <dgm:pt modelId="{5DBAAEF4-E435-4B6E-89B8-D059590D11CD}" type="sibTrans" cxnId="{9F7879AD-802C-4AD1-A06D-28D796A0C20C}">
      <dgm:prSet/>
      <dgm:spPr/>
      <dgm:t>
        <a:bodyPr/>
        <a:lstStyle/>
        <a:p>
          <a:endParaRPr lang="en-AU"/>
        </a:p>
      </dgm:t>
    </dgm:pt>
    <dgm:pt modelId="{1B074C39-2FC2-4275-BB56-D9CAAC08F567}">
      <dgm:prSet phldrT="[Text]"/>
      <dgm:spPr/>
      <dgm:t>
        <a:bodyPr/>
        <a:lstStyle/>
        <a:p>
          <a:r>
            <a:rPr lang="en-AU" dirty="0" smtClean="0"/>
            <a:t>Module</a:t>
          </a:r>
          <a:endParaRPr lang="en-AU" dirty="0"/>
        </a:p>
      </dgm:t>
    </dgm:pt>
    <dgm:pt modelId="{DA7B09A0-D55E-4B2C-8108-14B90C6FF557}" type="parTrans" cxnId="{82F29D3C-8F3F-4089-ADF3-99C351B28D10}">
      <dgm:prSet/>
      <dgm:spPr/>
      <dgm:t>
        <a:bodyPr/>
        <a:lstStyle/>
        <a:p>
          <a:endParaRPr lang="en-AU"/>
        </a:p>
      </dgm:t>
    </dgm:pt>
    <dgm:pt modelId="{6F61F74C-1D86-4408-BF2D-40C5338740D5}" type="sibTrans" cxnId="{82F29D3C-8F3F-4089-ADF3-99C351B28D10}">
      <dgm:prSet/>
      <dgm:spPr/>
      <dgm:t>
        <a:bodyPr/>
        <a:lstStyle/>
        <a:p>
          <a:endParaRPr lang="en-AU"/>
        </a:p>
      </dgm:t>
    </dgm:pt>
    <dgm:pt modelId="{F9A5E3F3-123A-49F2-B437-2C065FA01B24}">
      <dgm:prSet phldrT="[Text]"/>
      <dgm:spPr/>
      <dgm:t>
        <a:bodyPr/>
        <a:lstStyle/>
        <a:p>
          <a:r>
            <a:rPr lang="en-AU" dirty="0" smtClean="0"/>
            <a:t>Module</a:t>
          </a:r>
          <a:endParaRPr lang="en-AU" dirty="0"/>
        </a:p>
      </dgm:t>
    </dgm:pt>
    <dgm:pt modelId="{35E067AD-0271-41F8-9FDE-1F8B29519B2F}" type="parTrans" cxnId="{27B253D9-6ADE-4E39-85D3-75E4F9D8DF06}">
      <dgm:prSet/>
      <dgm:spPr/>
      <dgm:t>
        <a:bodyPr/>
        <a:lstStyle/>
        <a:p>
          <a:endParaRPr lang="en-AU"/>
        </a:p>
      </dgm:t>
    </dgm:pt>
    <dgm:pt modelId="{763F1C56-E40B-472A-9DED-F8B79E56A0BD}" type="sibTrans" cxnId="{27B253D9-6ADE-4E39-85D3-75E4F9D8DF06}">
      <dgm:prSet/>
      <dgm:spPr/>
      <dgm:t>
        <a:bodyPr/>
        <a:lstStyle/>
        <a:p>
          <a:endParaRPr lang="en-AU"/>
        </a:p>
      </dgm:t>
    </dgm:pt>
    <dgm:pt modelId="{500B8320-3EA8-4E47-BC5A-A29B81B0634B}">
      <dgm:prSet phldrT="[Text]"/>
      <dgm:spPr/>
      <dgm:t>
        <a:bodyPr/>
        <a:lstStyle/>
        <a:p>
          <a:r>
            <a:rPr lang="en-AU" dirty="0" smtClean="0"/>
            <a:t>Module</a:t>
          </a:r>
          <a:endParaRPr lang="en-AU" dirty="0"/>
        </a:p>
      </dgm:t>
    </dgm:pt>
    <dgm:pt modelId="{64C65FA4-8B3A-4311-A314-AE28344C119C}" type="parTrans" cxnId="{649F87D4-1A17-44D2-95F6-DEA1AC307643}">
      <dgm:prSet/>
      <dgm:spPr/>
      <dgm:t>
        <a:bodyPr/>
        <a:lstStyle/>
        <a:p>
          <a:endParaRPr lang="en-AU"/>
        </a:p>
      </dgm:t>
    </dgm:pt>
    <dgm:pt modelId="{B4919521-6DD9-4F96-9186-E3669AD8B5F9}" type="sibTrans" cxnId="{649F87D4-1A17-44D2-95F6-DEA1AC307643}">
      <dgm:prSet/>
      <dgm:spPr/>
      <dgm:t>
        <a:bodyPr/>
        <a:lstStyle/>
        <a:p>
          <a:endParaRPr lang="en-AU"/>
        </a:p>
      </dgm:t>
    </dgm:pt>
    <dgm:pt modelId="{E8070BEC-3DE7-4445-B945-29E1B09AABB7}" type="pres">
      <dgm:prSet presAssocID="{A2F91DDE-F791-429A-8934-A8E349A1077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73A7D134-141E-4900-8698-194C004E5134}" type="pres">
      <dgm:prSet presAssocID="{A2F91DDE-F791-429A-8934-A8E349A1077D}" presName="radial" presStyleCnt="0">
        <dgm:presLayoutVars>
          <dgm:animLvl val="ctr"/>
        </dgm:presLayoutVars>
      </dgm:prSet>
      <dgm:spPr/>
    </dgm:pt>
    <dgm:pt modelId="{3BAB43AF-8774-4D70-A84A-C16FAC525436}" type="pres">
      <dgm:prSet presAssocID="{34643136-8D36-4FDC-9255-287A5D46460D}" presName="centerShape" presStyleLbl="vennNode1" presStyleIdx="0" presStyleCnt="5"/>
      <dgm:spPr/>
      <dgm:t>
        <a:bodyPr/>
        <a:lstStyle/>
        <a:p>
          <a:endParaRPr lang="en-AU"/>
        </a:p>
      </dgm:t>
    </dgm:pt>
    <dgm:pt modelId="{8F4659D9-4ECD-4E21-8E91-3D8C0389547F}" type="pres">
      <dgm:prSet presAssocID="{5AE51CC5-CC0D-49C9-98AB-3C3AED30ED8D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CFE49EA-49E3-49FE-AB32-4C235E0C7795}" type="pres">
      <dgm:prSet presAssocID="{1B074C39-2FC2-4275-BB56-D9CAAC08F567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8FEC840-CD78-4A4F-BC1C-C4A9142C7FC1}" type="pres">
      <dgm:prSet presAssocID="{F9A5E3F3-123A-49F2-B437-2C065FA01B24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827CC16-D9E7-49A5-B7DB-15D44DBCB41A}" type="pres">
      <dgm:prSet presAssocID="{500B8320-3EA8-4E47-BC5A-A29B81B0634B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5D4F83E4-467B-450A-98FE-39C43826D945}" type="presOf" srcId="{34643136-8D36-4FDC-9255-287A5D46460D}" destId="{3BAB43AF-8774-4D70-A84A-C16FAC525436}" srcOrd="0" destOrd="0" presId="urn:microsoft.com/office/officeart/2005/8/layout/radial3"/>
    <dgm:cxn modelId="{4FC6C61B-2678-4B75-B7E6-B481E4F6F43F}" type="presOf" srcId="{A2F91DDE-F791-429A-8934-A8E349A1077D}" destId="{E8070BEC-3DE7-4445-B945-29E1B09AABB7}" srcOrd="0" destOrd="0" presId="urn:microsoft.com/office/officeart/2005/8/layout/radial3"/>
    <dgm:cxn modelId="{20A6BEA0-C346-45D4-9867-4605FF05EAC8}" type="presOf" srcId="{5AE51CC5-CC0D-49C9-98AB-3C3AED30ED8D}" destId="{8F4659D9-4ECD-4E21-8E91-3D8C0389547F}" srcOrd="0" destOrd="0" presId="urn:microsoft.com/office/officeart/2005/8/layout/radial3"/>
    <dgm:cxn modelId="{82F29D3C-8F3F-4089-ADF3-99C351B28D10}" srcId="{34643136-8D36-4FDC-9255-287A5D46460D}" destId="{1B074C39-2FC2-4275-BB56-D9CAAC08F567}" srcOrd="1" destOrd="0" parTransId="{DA7B09A0-D55E-4B2C-8108-14B90C6FF557}" sibTransId="{6F61F74C-1D86-4408-BF2D-40C5338740D5}"/>
    <dgm:cxn modelId="{649F87D4-1A17-44D2-95F6-DEA1AC307643}" srcId="{34643136-8D36-4FDC-9255-287A5D46460D}" destId="{500B8320-3EA8-4E47-BC5A-A29B81B0634B}" srcOrd="3" destOrd="0" parTransId="{64C65FA4-8B3A-4311-A314-AE28344C119C}" sibTransId="{B4919521-6DD9-4F96-9186-E3669AD8B5F9}"/>
    <dgm:cxn modelId="{2754009C-A09B-4396-B6E5-00069B7E5B78}" srcId="{A2F91DDE-F791-429A-8934-A8E349A1077D}" destId="{34643136-8D36-4FDC-9255-287A5D46460D}" srcOrd="0" destOrd="0" parTransId="{1F5D5D02-8867-4053-8B94-87106ED75666}" sibTransId="{67016B5F-8473-43AA-81D7-734F498499F2}"/>
    <dgm:cxn modelId="{EE3AB87D-E15D-461E-AAA0-923421345720}" type="presOf" srcId="{1B074C39-2FC2-4275-BB56-D9CAAC08F567}" destId="{6CFE49EA-49E3-49FE-AB32-4C235E0C7795}" srcOrd="0" destOrd="0" presId="urn:microsoft.com/office/officeart/2005/8/layout/radial3"/>
    <dgm:cxn modelId="{27B253D9-6ADE-4E39-85D3-75E4F9D8DF06}" srcId="{34643136-8D36-4FDC-9255-287A5D46460D}" destId="{F9A5E3F3-123A-49F2-B437-2C065FA01B24}" srcOrd="2" destOrd="0" parTransId="{35E067AD-0271-41F8-9FDE-1F8B29519B2F}" sibTransId="{763F1C56-E40B-472A-9DED-F8B79E56A0BD}"/>
    <dgm:cxn modelId="{4EE90D07-694F-47AF-B066-98143F16B778}" type="presOf" srcId="{500B8320-3EA8-4E47-BC5A-A29B81B0634B}" destId="{2827CC16-D9E7-49A5-B7DB-15D44DBCB41A}" srcOrd="0" destOrd="0" presId="urn:microsoft.com/office/officeart/2005/8/layout/radial3"/>
    <dgm:cxn modelId="{52F4AF4D-55A2-46E3-8484-7016F6CB4F81}" type="presOf" srcId="{F9A5E3F3-123A-49F2-B437-2C065FA01B24}" destId="{B8FEC840-CD78-4A4F-BC1C-C4A9142C7FC1}" srcOrd="0" destOrd="0" presId="urn:microsoft.com/office/officeart/2005/8/layout/radial3"/>
    <dgm:cxn modelId="{9F7879AD-802C-4AD1-A06D-28D796A0C20C}" srcId="{34643136-8D36-4FDC-9255-287A5D46460D}" destId="{5AE51CC5-CC0D-49C9-98AB-3C3AED30ED8D}" srcOrd="0" destOrd="0" parTransId="{C04199D0-AEF3-4AD9-B73C-AEE2BD10DD35}" sibTransId="{5DBAAEF4-E435-4B6E-89B8-D059590D11CD}"/>
    <dgm:cxn modelId="{013DDD81-3DB8-47D9-8FFC-18840F19CA9C}" type="presParOf" srcId="{E8070BEC-3DE7-4445-B945-29E1B09AABB7}" destId="{73A7D134-141E-4900-8698-194C004E5134}" srcOrd="0" destOrd="0" presId="urn:microsoft.com/office/officeart/2005/8/layout/radial3"/>
    <dgm:cxn modelId="{260FD5DE-DC4F-4BA6-9E3D-A6A9EBFC9F72}" type="presParOf" srcId="{73A7D134-141E-4900-8698-194C004E5134}" destId="{3BAB43AF-8774-4D70-A84A-C16FAC525436}" srcOrd="0" destOrd="0" presId="urn:microsoft.com/office/officeart/2005/8/layout/radial3"/>
    <dgm:cxn modelId="{4C012A31-472B-4EBC-808E-DAB65EA3732B}" type="presParOf" srcId="{73A7D134-141E-4900-8698-194C004E5134}" destId="{8F4659D9-4ECD-4E21-8E91-3D8C0389547F}" srcOrd="1" destOrd="0" presId="urn:microsoft.com/office/officeart/2005/8/layout/radial3"/>
    <dgm:cxn modelId="{67A9D398-2A0E-4D90-9EF6-23682AEC70EB}" type="presParOf" srcId="{73A7D134-141E-4900-8698-194C004E5134}" destId="{6CFE49EA-49E3-49FE-AB32-4C235E0C7795}" srcOrd="2" destOrd="0" presId="urn:microsoft.com/office/officeart/2005/8/layout/radial3"/>
    <dgm:cxn modelId="{E9303049-2D7D-45E1-90EE-B13F68B64FD2}" type="presParOf" srcId="{73A7D134-141E-4900-8698-194C004E5134}" destId="{B8FEC840-CD78-4A4F-BC1C-C4A9142C7FC1}" srcOrd="3" destOrd="0" presId="urn:microsoft.com/office/officeart/2005/8/layout/radial3"/>
    <dgm:cxn modelId="{90118FAB-46B1-4B9F-9C07-26EFCBF524A7}" type="presParOf" srcId="{73A7D134-141E-4900-8698-194C004E5134}" destId="{2827CC16-D9E7-49A5-B7DB-15D44DBCB41A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F91DDE-F791-429A-8934-A8E349A1077D}" type="doc">
      <dgm:prSet loTypeId="urn:microsoft.com/office/officeart/2005/8/layout/radial3" loCatId="cycle" qsTypeId="urn:microsoft.com/office/officeart/2005/8/quickstyle/3d6" qsCatId="3D" csTypeId="urn:microsoft.com/office/officeart/2005/8/colors/colorful5" csCatId="colorful" phldr="1"/>
      <dgm:spPr/>
      <dgm:t>
        <a:bodyPr/>
        <a:lstStyle/>
        <a:p>
          <a:endParaRPr lang="en-AU"/>
        </a:p>
      </dgm:t>
    </dgm:pt>
    <dgm:pt modelId="{34643136-8D36-4FDC-9255-287A5D46460D}">
      <dgm:prSet phldrT="[Text]"/>
      <dgm:spPr/>
      <dgm:t>
        <a:bodyPr/>
        <a:lstStyle/>
        <a:p>
          <a:r>
            <a:rPr lang="en-AU" dirty="0" smtClean="0"/>
            <a:t>Main</a:t>
          </a:r>
          <a:endParaRPr lang="en-AU" dirty="0"/>
        </a:p>
      </dgm:t>
    </dgm:pt>
    <dgm:pt modelId="{1F5D5D02-8867-4053-8B94-87106ED75666}" type="parTrans" cxnId="{2754009C-A09B-4396-B6E5-00069B7E5B78}">
      <dgm:prSet/>
      <dgm:spPr/>
      <dgm:t>
        <a:bodyPr/>
        <a:lstStyle/>
        <a:p>
          <a:endParaRPr lang="en-AU"/>
        </a:p>
      </dgm:t>
    </dgm:pt>
    <dgm:pt modelId="{67016B5F-8473-43AA-81D7-734F498499F2}" type="sibTrans" cxnId="{2754009C-A09B-4396-B6E5-00069B7E5B78}">
      <dgm:prSet/>
      <dgm:spPr/>
      <dgm:t>
        <a:bodyPr/>
        <a:lstStyle/>
        <a:p>
          <a:endParaRPr lang="en-AU"/>
        </a:p>
      </dgm:t>
    </dgm:pt>
    <dgm:pt modelId="{5AE51CC5-CC0D-49C9-98AB-3C3AED30ED8D}">
      <dgm:prSet phldrT="[Text]"/>
      <dgm:spPr/>
      <dgm:t>
        <a:bodyPr/>
        <a:lstStyle/>
        <a:p>
          <a:r>
            <a:rPr lang="en-AU" dirty="0" smtClean="0"/>
            <a:t>Module</a:t>
          </a:r>
          <a:endParaRPr lang="en-AU" dirty="0"/>
        </a:p>
      </dgm:t>
    </dgm:pt>
    <dgm:pt modelId="{C04199D0-AEF3-4AD9-B73C-AEE2BD10DD35}" type="parTrans" cxnId="{9F7879AD-802C-4AD1-A06D-28D796A0C20C}">
      <dgm:prSet/>
      <dgm:spPr/>
      <dgm:t>
        <a:bodyPr/>
        <a:lstStyle/>
        <a:p>
          <a:endParaRPr lang="en-AU"/>
        </a:p>
      </dgm:t>
    </dgm:pt>
    <dgm:pt modelId="{5DBAAEF4-E435-4B6E-89B8-D059590D11CD}" type="sibTrans" cxnId="{9F7879AD-802C-4AD1-A06D-28D796A0C20C}">
      <dgm:prSet/>
      <dgm:spPr/>
      <dgm:t>
        <a:bodyPr/>
        <a:lstStyle/>
        <a:p>
          <a:endParaRPr lang="en-AU"/>
        </a:p>
      </dgm:t>
    </dgm:pt>
    <dgm:pt modelId="{1B074C39-2FC2-4275-BB56-D9CAAC08F567}">
      <dgm:prSet phldrT="[Text]"/>
      <dgm:spPr/>
      <dgm:t>
        <a:bodyPr/>
        <a:lstStyle/>
        <a:p>
          <a:r>
            <a:rPr lang="en-AU" dirty="0" smtClean="0"/>
            <a:t>Module</a:t>
          </a:r>
          <a:endParaRPr lang="en-AU" dirty="0"/>
        </a:p>
      </dgm:t>
    </dgm:pt>
    <dgm:pt modelId="{DA7B09A0-D55E-4B2C-8108-14B90C6FF557}" type="parTrans" cxnId="{82F29D3C-8F3F-4089-ADF3-99C351B28D10}">
      <dgm:prSet/>
      <dgm:spPr/>
      <dgm:t>
        <a:bodyPr/>
        <a:lstStyle/>
        <a:p>
          <a:endParaRPr lang="en-AU"/>
        </a:p>
      </dgm:t>
    </dgm:pt>
    <dgm:pt modelId="{6F61F74C-1D86-4408-BF2D-40C5338740D5}" type="sibTrans" cxnId="{82F29D3C-8F3F-4089-ADF3-99C351B28D10}">
      <dgm:prSet/>
      <dgm:spPr/>
      <dgm:t>
        <a:bodyPr/>
        <a:lstStyle/>
        <a:p>
          <a:endParaRPr lang="en-AU"/>
        </a:p>
      </dgm:t>
    </dgm:pt>
    <dgm:pt modelId="{F9A5E3F3-123A-49F2-B437-2C065FA01B24}">
      <dgm:prSet phldrT="[Text]"/>
      <dgm:spPr/>
      <dgm:t>
        <a:bodyPr/>
        <a:lstStyle/>
        <a:p>
          <a:r>
            <a:rPr lang="en-AU" dirty="0" smtClean="0"/>
            <a:t>Module</a:t>
          </a:r>
          <a:endParaRPr lang="en-AU" dirty="0"/>
        </a:p>
      </dgm:t>
    </dgm:pt>
    <dgm:pt modelId="{35E067AD-0271-41F8-9FDE-1F8B29519B2F}" type="parTrans" cxnId="{27B253D9-6ADE-4E39-85D3-75E4F9D8DF06}">
      <dgm:prSet/>
      <dgm:spPr/>
      <dgm:t>
        <a:bodyPr/>
        <a:lstStyle/>
        <a:p>
          <a:endParaRPr lang="en-AU"/>
        </a:p>
      </dgm:t>
    </dgm:pt>
    <dgm:pt modelId="{763F1C56-E40B-472A-9DED-F8B79E56A0BD}" type="sibTrans" cxnId="{27B253D9-6ADE-4E39-85D3-75E4F9D8DF06}">
      <dgm:prSet/>
      <dgm:spPr/>
      <dgm:t>
        <a:bodyPr/>
        <a:lstStyle/>
        <a:p>
          <a:endParaRPr lang="en-AU"/>
        </a:p>
      </dgm:t>
    </dgm:pt>
    <dgm:pt modelId="{500B8320-3EA8-4E47-BC5A-A29B81B0634B}">
      <dgm:prSet phldrT="[Text]"/>
      <dgm:spPr/>
      <dgm:t>
        <a:bodyPr/>
        <a:lstStyle/>
        <a:p>
          <a:r>
            <a:rPr lang="en-AU" dirty="0" smtClean="0"/>
            <a:t>Module</a:t>
          </a:r>
          <a:endParaRPr lang="en-AU" dirty="0"/>
        </a:p>
      </dgm:t>
    </dgm:pt>
    <dgm:pt modelId="{64C65FA4-8B3A-4311-A314-AE28344C119C}" type="parTrans" cxnId="{649F87D4-1A17-44D2-95F6-DEA1AC307643}">
      <dgm:prSet/>
      <dgm:spPr/>
      <dgm:t>
        <a:bodyPr/>
        <a:lstStyle/>
        <a:p>
          <a:endParaRPr lang="en-AU"/>
        </a:p>
      </dgm:t>
    </dgm:pt>
    <dgm:pt modelId="{B4919521-6DD9-4F96-9186-E3669AD8B5F9}" type="sibTrans" cxnId="{649F87D4-1A17-44D2-95F6-DEA1AC307643}">
      <dgm:prSet/>
      <dgm:spPr/>
      <dgm:t>
        <a:bodyPr/>
        <a:lstStyle/>
        <a:p>
          <a:endParaRPr lang="en-AU"/>
        </a:p>
      </dgm:t>
    </dgm:pt>
    <dgm:pt modelId="{E8070BEC-3DE7-4445-B945-29E1B09AABB7}" type="pres">
      <dgm:prSet presAssocID="{A2F91DDE-F791-429A-8934-A8E349A1077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73A7D134-141E-4900-8698-194C004E5134}" type="pres">
      <dgm:prSet presAssocID="{A2F91DDE-F791-429A-8934-A8E349A1077D}" presName="radial" presStyleCnt="0">
        <dgm:presLayoutVars>
          <dgm:animLvl val="ctr"/>
        </dgm:presLayoutVars>
      </dgm:prSet>
      <dgm:spPr/>
    </dgm:pt>
    <dgm:pt modelId="{3BAB43AF-8774-4D70-A84A-C16FAC525436}" type="pres">
      <dgm:prSet presAssocID="{34643136-8D36-4FDC-9255-287A5D46460D}" presName="centerShape" presStyleLbl="vennNode1" presStyleIdx="0" presStyleCnt="5"/>
      <dgm:spPr/>
      <dgm:t>
        <a:bodyPr/>
        <a:lstStyle/>
        <a:p>
          <a:endParaRPr lang="en-AU"/>
        </a:p>
      </dgm:t>
    </dgm:pt>
    <dgm:pt modelId="{8F4659D9-4ECD-4E21-8E91-3D8C0389547F}" type="pres">
      <dgm:prSet presAssocID="{5AE51CC5-CC0D-49C9-98AB-3C3AED30ED8D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CFE49EA-49E3-49FE-AB32-4C235E0C7795}" type="pres">
      <dgm:prSet presAssocID="{1B074C39-2FC2-4275-BB56-D9CAAC08F567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8FEC840-CD78-4A4F-BC1C-C4A9142C7FC1}" type="pres">
      <dgm:prSet presAssocID="{F9A5E3F3-123A-49F2-B437-2C065FA01B24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827CC16-D9E7-49A5-B7DB-15D44DBCB41A}" type="pres">
      <dgm:prSet presAssocID="{500B8320-3EA8-4E47-BC5A-A29B81B0634B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1D50BF2-485E-418F-9F4E-D135FDCDD60B}" type="presOf" srcId="{500B8320-3EA8-4E47-BC5A-A29B81B0634B}" destId="{2827CC16-D9E7-49A5-B7DB-15D44DBCB41A}" srcOrd="0" destOrd="0" presId="urn:microsoft.com/office/officeart/2005/8/layout/radial3"/>
    <dgm:cxn modelId="{1CE60DF8-86EA-459C-8351-74B7A9282C4E}" type="presOf" srcId="{F9A5E3F3-123A-49F2-B437-2C065FA01B24}" destId="{B8FEC840-CD78-4A4F-BC1C-C4A9142C7FC1}" srcOrd="0" destOrd="0" presId="urn:microsoft.com/office/officeart/2005/8/layout/radial3"/>
    <dgm:cxn modelId="{82F29D3C-8F3F-4089-ADF3-99C351B28D10}" srcId="{34643136-8D36-4FDC-9255-287A5D46460D}" destId="{1B074C39-2FC2-4275-BB56-D9CAAC08F567}" srcOrd="1" destOrd="0" parTransId="{DA7B09A0-D55E-4B2C-8108-14B90C6FF557}" sibTransId="{6F61F74C-1D86-4408-BF2D-40C5338740D5}"/>
    <dgm:cxn modelId="{649F87D4-1A17-44D2-95F6-DEA1AC307643}" srcId="{34643136-8D36-4FDC-9255-287A5D46460D}" destId="{500B8320-3EA8-4E47-BC5A-A29B81B0634B}" srcOrd="3" destOrd="0" parTransId="{64C65FA4-8B3A-4311-A314-AE28344C119C}" sibTransId="{B4919521-6DD9-4F96-9186-E3669AD8B5F9}"/>
    <dgm:cxn modelId="{2754009C-A09B-4396-B6E5-00069B7E5B78}" srcId="{A2F91DDE-F791-429A-8934-A8E349A1077D}" destId="{34643136-8D36-4FDC-9255-287A5D46460D}" srcOrd="0" destOrd="0" parTransId="{1F5D5D02-8867-4053-8B94-87106ED75666}" sibTransId="{67016B5F-8473-43AA-81D7-734F498499F2}"/>
    <dgm:cxn modelId="{AAC7891C-3CF0-447C-BC47-BC819BD10A8B}" type="presOf" srcId="{1B074C39-2FC2-4275-BB56-D9CAAC08F567}" destId="{6CFE49EA-49E3-49FE-AB32-4C235E0C7795}" srcOrd="0" destOrd="0" presId="urn:microsoft.com/office/officeart/2005/8/layout/radial3"/>
    <dgm:cxn modelId="{A8D1D3A4-CF05-40C3-A3F4-2BAAC6F88BBE}" type="presOf" srcId="{34643136-8D36-4FDC-9255-287A5D46460D}" destId="{3BAB43AF-8774-4D70-A84A-C16FAC525436}" srcOrd="0" destOrd="0" presId="urn:microsoft.com/office/officeart/2005/8/layout/radial3"/>
    <dgm:cxn modelId="{27B253D9-6ADE-4E39-85D3-75E4F9D8DF06}" srcId="{34643136-8D36-4FDC-9255-287A5D46460D}" destId="{F9A5E3F3-123A-49F2-B437-2C065FA01B24}" srcOrd="2" destOrd="0" parTransId="{35E067AD-0271-41F8-9FDE-1F8B29519B2F}" sibTransId="{763F1C56-E40B-472A-9DED-F8B79E56A0BD}"/>
    <dgm:cxn modelId="{17D97975-16C3-4DBC-B02E-2555975B1579}" type="presOf" srcId="{5AE51CC5-CC0D-49C9-98AB-3C3AED30ED8D}" destId="{8F4659D9-4ECD-4E21-8E91-3D8C0389547F}" srcOrd="0" destOrd="0" presId="urn:microsoft.com/office/officeart/2005/8/layout/radial3"/>
    <dgm:cxn modelId="{9F7879AD-802C-4AD1-A06D-28D796A0C20C}" srcId="{34643136-8D36-4FDC-9255-287A5D46460D}" destId="{5AE51CC5-CC0D-49C9-98AB-3C3AED30ED8D}" srcOrd="0" destOrd="0" parTransId="{C04199D0-AEF3-4AD9-B73C-AEE2BD10DD35}" sibTransId="{5DBAAEF4-E435-4B6E-89B8-D059590D11CD}"/>
    <dgm:cxn modelId="{78CA86DC-9146-4BB9-97B7-00B01BB09B9C}" type="presOf" srcId="{A2F91DDE-F791-429A-8934-A8E349A1077D}" destId="{E8070BEC-3DE7-4445-B945-29E1B09AABB7}" srcOrd="0" destOrd="0" presId="urn:microsoft.com/office/officeart/2005/8/layout/radial3"/>
    <dgm:cxn modelId="{D8BA6B7E-2491-4543-8BC7-167A8F1F3654}" type="presParOf" srcId="{E8070BEC-3DE7-4445-B945-29E1B09AABB7}" destId="{73A7D134-141E-4900-8698-194C004E5134}" srcOrd="0" destOrd="0" presId="urn:microsoft.com/office/officeart/2005/8/layout/radial3"/>
    <dgm:cxn modelId="{5022D3C3-41E5-4560-847B-8C3D43DB5F22}" type="presParOf" srcId="{73A7D134-141E-4900-8698-194C004E5134}" destId="{3BAB43AF-8774-4D70-A84A-C16FAC525436}" srcOrd="0" destOrd="0" presId="urn:microsoft.com/office/officeart/2005/8/layout/radial3"/>
    <dgm:cxn modelId="{69EDE9C3-B98C-4973-9325-D03995275C91}" type="presParOf" srcId="{73A7D134-141E-4900-8698-194C004E5134}" destId="{8F4659D9-4ECD-4E21-8E91-3D8C0389547F}" srcOrd="1" destOrd="0" presId="urn:microsoft.com/office/officeart/2005/8/layout/radial3"/>
    <dgm:cxn modelId="{DD3AC11F-9E4C-4672-9074-A2EFCE85850E}" type="presParOf" srcId="{73A7D134-141E-4900-8698-194C004E5134}" destId="{6CFE49EA-49E3-49FE-AB32-4C235E0C7795}" srcOrd="2" destOrd="0" presId="urn:microsoft.com/office/officeart/2005/8/layout/radial3"/>
    <dgm:cxn modelId="{4D31F801-FB4A-4B0D-BBA3-64616C792970}" type="presParOf" srcId="{73A7D134-141E-4900-8698-194C004E5134}" destId="{B8FEC840-CD78-4A4F-BC1C-C4A9142C7FC1}" srcOrd="3" destOrd="0" presId="urn:microsoft.com/office/officeart/2005/8/layout/radial3"/>
    <dgm:cxn modelId="{25F60B3F-A444-44CD-880E-89BB5DEC840F}" type="presParOf" srcId="{73A7D134-141E-4900-8698-194C004E5134}" destId="{2827CC16-D9E7-49A5-B7DB-15D44DBCB41A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D697BF-E7D9-443F-9785-06141E2125CD}" type="doc">
      <dgm:prSet loTypeId="urn:microsoft.com/office/officeart/2005/8/layout/process1" loCatId="process" qsTypeId="urn:microsoft.com/office/officeart/2005/8/quickstyle/simple5" qsCatId="simple" csTypeId="urn:microsoft.com/office/officeart/2005/8/colors/accent3_2" csCatId="accent3" phldr="1"/>
      <dgm:spPr/>
    </dgm:pt>
    <dgm:pt modelId="{4C0F6BDC-5092-495D-AEBC-C1468B730F79}">
      <dgm:prSet phldrT="[Text]" custT="1"/>
      <dgm:spPr/>
      <dgm:t>
        <a:bodyPr/>
        <a:lstStyle/>
        <a:p>
          <a:pPr algn="ctr"/>
          <a:r>
            <a:rPr lang="en-AU" sz="2000" b="1" dirty="0" smtClean="0">
              <a:solidFill>
                <a:schemeClr val="tx1"/>
              </a:solidFill>
            </a:rPr>
            <a:t>Input</a:t>
          </a:r>
        </a:p>
        <a:p>
          <a:pPr algn="l"/>
          <a:r>
            <a:rPr lang="en-AU" sz="2000" dirty="0" smtClean="0">
              <a:solidFill>
                <a:schemeClr val="tx1"/>
              </a:solidFill>
            </a:rPr>
            <a:t>New Tennis club member</a:t>
          </a:r>
        </a:p>
        <a:p>
          <a:pPr algn="l"/>
          <a:endParaRPr lang="en-AU" sz="2000" dirty="0" smtClean="0">
            <a:solidFill>
              <a:schemeClr val="tx1"/>
            </a:solidFill>
          </a:endParaRPr>
        </a:p>
        <a:p>
          <a:pPr algn="l"/>
          <a:endParaRPr lang="en-AU" sz="2000" dirty="0" smtClean="0">
            <a:solidFill>
              <a:schemeClr val="tx1"/>
            </a:solidFill>
          </a:endParaRPr>
        </a:p>
        <a:p>
          <a:pPr algn="l"/>
          <a:endParaRPr lang="en-AU" sz="2000" dirty="0" smtClean="0">
            <a:solidFill>
              <a:schemeClr val="tx1"/>
            </a:solidFill>
          </a:endParaRPr>
        </a:p>
        <a:p>
          <a:pPr algn="l"/>
          <a:endParaRPr lang="en-AU" sz="2000" dirty="0">
            <a:solidFill>
              <a:schemeClr val="tx1"/>
            </a:solidFill>
          </a:endParaRPr>
        </a:p>
      </dgm:t>
    </dgm:pt>
    <dgm:pt modelId="{3384FE2A-B845-4908-A5DF-FE2225F6949E}" type="parTrans" cxnId="{CB4CC6D8-319A-4483-BA82-4F6A786C6F14}">
      <dgm:prSet/>
      <dgm:spPr/>
      <dgm:t>
        <a:bodyPr/>
        <a:lstStyle/>
        <a:p>
          <a:endParaRPr lang="en-AU">
            <a:solidFill>
              <a:schemeClr val="tx1"/>
            </a:solidFill>
          </a:endParaRPr>
        </a:p>
      </dgm:t>
    </dgm:pt>
    <dgm:pt modelId="{B39CB3DB-1D70-45BE-8B3E-C5DB9D56BF69}" type="sibTrans" cxnId="{CB4CC6D8-319A-4483-BA82-4F6A786C6F14}">
      <dgm:prSet/>
      <dgm:spPr/>
      <dgm:t>
        <a:bodyPr/>
        <a:lstStyle/>
        <a:p>
          <a:endParaRPr lang="en-AU">
            <a:solidFill>
              <a:schemeClr val="tx1"/>
            </a:solidFill>
          </a:endParaRPr>
        </a:p>
      </dgm:t>
    </dgm:pt>
    <dgm:pt modelId="{F650CB0A-5032-48EB-AB96-904564A72F58}">
      <dgm:prSet phldrT="[Text]" custT="1"/>
      <dgm:spPr/>
      <dgm:t>
        <a:bodyPr/>
        <a:lstStyle/>
        <a:p>
          <a:pPr algn="ctr"/>
          <a:r>
            <a:rPr lang="en-AU" sz="2000" b="1" dirty="0" smtClean="0">
              <a:solidFill>
                <a:schemeClr val="tx1"/>
              </a:solidFill>
            </a:rPr>
            <a:t>Process</a:t>
          </a:r>
        </a:p>
        <a:p>
          <a:pPr algn="l"/>
          <a:r>
            <a:rPr lang="en-AU" sz="2000" dirty="0" smtClean="0">
              <a:solidFill>
                <a:schemeClr val="tx1"/>
              </a:solidFill>
            </a:rPr>
            <a:t>Check and validate details.</a:t>
          </a:r>
        </a:p>
        <a:p>
          <a:pPr algn="l"/>
          <a:r>
            <a:rPr lang="en-AU" sz="2000" dirty="0" smtClean="0">
              <a:solidFill>
                <a:schemeClr val="tx1"/>
              </a:solidFill>
            </a:rPr>
            <a:t>Calculate fees based no age and membership</a:t>
          </a:r>
        </a:p>
        <a:p>
          <a:pPr algn="l"/>
          <a:r>
            <a:rPr lang="en-AU" sz="2000" dirty="0" smtClean="0">
              <a:solidFill>
                <a:schemeClr val="tx1"/>
              </a:solidFill>
            </a:rPr>
            <a:t>Calculate member number.</a:t>
          </a:r>
          <a:endParaRPr lang="en-AU" sz="2000" dirty="0">
            <a:solidFill>
              <a:schemeClr val="tx1"/>
            </a:solidFill>
          </a:endParaRPr>
        </a:p>
      </dgm:t>
    </dgm:pt>
    <dgm:pt modelId="{722E8F89-A182-4555-9DBD-1EFC9A1AA281}" type="parTrans" cxnId="{B13A4B72-6965-418D-B57D-9683796F5B07}">
      <dgm:prSet/>
      <dgm:spPr/>
      <dgm:t>
        <a:bodyPr/>
        <a:lstStyle/>
        <a:p>
          <a:endParaRPr lang="en-AU">
            <a:solidFill>
              <a:schemeClr val="tx1"/>
            </a:solidFill>
          </a:endParaRPr>
        </a:p>
      </dgm:t>
    </dgm:pt>
    <dgm:pt modelId="{E1FEB41C-8BC2-4E9E-8063-986D9566AB86}" type="sibTrans" cxnId="{B13A4B72-6965-418D-B57D-9683796F5B07}">
      <dgm:prSet/>
      <dgm:spPr/>
      <dgm:t>
        <a:bodyPr/>
        <a:lstStyle/>
        <a:p>
          <a:endParaRPr lang="en-AU">
            <a:solidFill>
              <a:schemeClr val="tx1"/>
            </a:solidFill>
          </a:endParaRPr>
        </a:p>
      </dgm:t>
    </dgm:pt>
    <dgm:pt modelId="{A2BBE753-7BDA-4429-B3CF-28E99E2A01F9}">
      <dgm:prSet phldrT="[Text]" custT="1"/>
      <dgm:spPr/>
      <dgm:t>
        <a:bodyPr/>
        <a:lstStyle/>
        <a:p>
          <a:pPr algn="ctr"/>
          <a:r>
            <a:rPr lang="en-AU" sz="2000" b="1" dirty="0" smtClean="0">
              <a:solidFill>
                <a:schemeClr val="tx1"/>
              </a:solidFill>
            </a:rPr>
            <a:t>Output</a:t>
          </a:r>
        </a:p>
        <a:p>
          <a:pPr algn="l"/>
          <a:r>
            <a:rPr lang="en-AU" sz="2000" dirty="0" smtClean="0">
              <a:solidFill>
                <a:schemeClr val="tx1"/>
              </a:solidFill>
            </a:rPr>
            <a:t>Display:</a:t>
          </a:r>
        </a:p>
        <a:p>
          <a:pPr algn="l"/>
          <a:r>
            <a:rPr lang="en-AU" sz="2000" dirty="0" smtClean="0">
              <a:solidFill>
                <a:schemeClr val="tx1"/>
              </a:solidFill>
            </a:rPr>
            <a:t>Member number Fees</a:t>
          </a:r>
        </a:p>
        <a:p>
          <a:pPr algn="l"/>
          <a:endParaRPr lang="en-AU" sz="2000" dirty="0" smtClean="0">
            <a:solidFill>
              <a:schemeClr val="tx1"/>
            </a:solidFill>
          </a:endParaRPr>
        </a:p>
        <a:p>
          <a:pPr algn="l"/>
          <a:r>
            <a:rPr lang="en-AU" sz="2000" dirty="0" smtClean="0">
              <a:solidFill>
                <a:schemeClr val="tx1"/>
              </a:solidFill>
            </a:rPr>
            <a:t>Store: Details in Member file</a:t>
          </a:r>
        </a:p>
      </dgm:t>
    </dgm:pt>
    <dgm:pt modelId="{59052531-86E6-4B5E-AAF6-190D4DC4B7AA}" type="parTrans" cxnId="{6E372C3D-EBE4-4046-84BA-DF189F856CE5}">
      <dgm:prSet/>
      <dgm:spPr/>
      <dgm:t>
        <a:bodyPr/>
        <a:lstStyle/>
        <a:p>
          <a:endParaRPr lang="en-AU">
            <a:solidFill>
              <a:schemeClr val="tx1"/>
            </a:solidFill>
          </a:endParaRPr>
        </a:p>
      </dgm:t>
    </dgm:pt>
    <dgm:pt modelId="{5C9AD6CE-A223-44B8-9499-49FE754B81FC}" type="sibTrans" cxnId="{6E372C3D-EBE4-4046-84BA-DF189F856CE5}">
      <dgm:prSet/>
      <dgm:spPr/>
      <dgm:t>
        <a:bodyPr/>
        <a:lstStyle/>
        <a:p>
          <a:endParaRPr lang="en-AU">
            <a:solidFill>
              <a:schemeClr val="tx1"/>
            </a:solidFill>
          </a:endParaRPr>
        </a:p>
      </dgm:t>
    </dgm:pt>
    <dgm:pt modelId="{8F2FBAC9-9261-4346-89B6-95CE3D8E9871}" type="pres">
      <dgm:prSet presAssocID="{84D697BF-E7D9-443F-9785-06141E2125CD}" presName="Name0" presStyleCnt="0">
        <dgm:presLayoutVars>
          <dgm:dir/>
          <dgm:resizeHandles val="exact"/>
        </dgm:presLayoutVars>
      </dgm:prSet>
      <dgm:spPr/>
    </dgm:pt>
    <dgm:pt modelId="{67068F07-854C-425B-A3B4-2CA82EB1F4E8}" type="pres">
      <dgm:prSet presAssocID="{4C0F6BDC-5092-495D-AEBC-C1468B730F79}" presName="node" presStyleLbl="node1" presStyleIdx="0" presStyleCnt="3" custScaleX="142585" custScaleY="42296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A989293-2248-4253-9442-1E86CC7C41C4}" type="pres">
      <dgm:prSet presAssocID="{B39CB3DB-1D70-45BE-8B3E-C5DB9D56BF69}" presName="sibTrans" presStyleLbl="sibTrans2D1" presStyleIdx="0" presStyleCnt="2"/>
      <dgm:spPr/>
      <dgm:t>
        <a:bodyPr/>
        <a:lstStyle/>
        <a:p>
          <a:endParaRPr lang="en-AU"/>
        </a:p>
      </dgm:t>
    </dgm:pt>
    <dgm:pt modelId="{7312DBC9-861F-43F9-AE04-840614B68D9A}" type="pres">
      <dgm:prSet presAssocID="{B39CB3DB-1D70-45BE-8B3E-C5DB9D56BF69}" presName="connectorText" presStyleLbl="sibTrans2D1" presStyleIdx="0" presStyleCnt="2"/>
      <dgm:spPr/>
      <dgm:t>
        <a:bodyPr/>
        <a:lstStyle/>
        <a:p>
          <a:endParaRPr lang="en-AU"/>
        </a:p>
      </dgm:t>
    </dgm:pt>
    <dgm:pt modelId="{4FF03C5C-3B73-46A0-BB8B-A78C16CD7E4F}" type="pres">
      <dgm:prSet presAssocID="{F650CB0A-5032-48EB-AB96-904564A72F58}" presName="node" presStyleLbl="node1" presStyleIdx="1" presStyleCnt="3" custScaleX="136604" custScaleY="41968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9333691-064B-493B-9B98-58E44482B41F}" type="pres">
      <dgm:prSet presAssocID="{E1FEB41C-8BC2-4E9E-8063-986D9566AB86}" presName="sibTrans" presStyleLbl="sibTrans2D1" presStyleIdx="1" presStyleCnt="2"/>
      <dgm:spPr/>
      <dgm:t>
        <a:bodyPr/>
        <a:lstStyle/>
        <a:p>
          <a:endParaRPr lang="en-AU"/>
        </a:p>
      </dgm:t>
    </dgm:pt>
    <dgm:pt modelId="{0F4F308B-B2E3-49B9-9D1A-4DFC9A2968B2}" type="pres">
      <dgm:prSet presAssocID="{E1FEB41C-8BC2-4E9E-8063-986D9566AB86}" presName="connectorText" presStyleLbl="sibTrans2D1" presStyleIdx="1" presStyleCnt="2"/>
      <dgm:spPr/>
      <dgm:t>
        <a:bodyPr/>
        <a:lstStyle/>
        <a:p>
          <a:endParaRPr lang="en-AU"/>
        </a:p>
      </dgm:t>
    </dgm:pt>
    <dgm:pt modelId="{777EAA1D-B3D3-45FE-BB51-04FFF03CEBA6}" type="pres">
      <dgm:prSet presAssocID="{A2BBE753-7BDA-4429-B3CF-28E99E2A01F9}" presName="node" presStyleLbl="node1" presStyleIdx="2" presStyleCnt="3" custScaleX="133430" custScaleY="41968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6E372C3D-EBE4-4046-84BA-DF189F856CE5}" srcId="{84D697BF-E7D9-443F-9785-06141E2125CD}" destId="{A2BBE753-7BDA-4429-B3CF-28E99E2A01F9}" srcOrd="2" destOrd="0" parTransId="{59052531-86E6-4B5E-AAF6-190D4DC4B7AA}" sibTransId="{5C9AD6CE-A223-44B8-9499-49FE754B81FC}"/>
    <dgm:cxn modelId="{A85964BA-CC0E-4DD3-AB8F-9D1148733C62}" type="presOf" srcId="{F650CB0A-5032-48EB-AB96-904564A72F58}" destId="{4FF03C5C-3B73-46A0-BB8B-A78C16CD7E4F}" srcOrd="0" destOrd="0" presId="urn:microsoft.com/office/officeart/2005/8/layout/process1"/>
    <dgm:cxn modelId="{B13A4B72-6965-418D-B57D-9683796F5B07}" srcId="{84D697BF-E7D9-443F-9785-06141E2125CD}" destId="{F650CB0A-5032-48EB-AB96-904564A72F58}" srcOrd="1" destOrd="0" parTransId="{722E8F89-A182-4555-9DBD-1EFC9A1AA281}" sibTransId="{E1FEB41C-8BC2-4E9E-8063-986D9566AB86}"/>
    <dgm:cxn modelId="{B41D2488-E6F2-40D1-AB26-6F0ADCE90A29}" type="presOf" srcId="{84D697BF-E7D9-443F-9785-06141E2125CD}" destId="{8F2FBAC9-9261-4346-89B6-95CE3D8E9871}" srcOrd="0" destOrd="0" presId="urn:microsoft.com/office/officeart/2005/8/layout/process1"/>
    <dgm:cxn modelId="{CB4CC6D8-319A-4483-BA82-4F6A786C6F14}" srcId="{84D697BF-E7D9-443F-9785-06141E2125CD}" destId="{4C0F6BDC-5092-495D-AEBC-C1468B730F79}" srcOrd="0" destOrd="0" parTransId="{3384FE2A-B845-4908-A5DF-FE2225F6949E}" sibTransId="{B39CB3DB-1D70-45BE-8B3E-C5DB9D56BF69}"/>
    <dgm:cxn modelId="{9F5EFC7D-EA46-4A9A-8678-BBFA6C63C3E3}" type="presOf" srcId="{4C0F6BDC-5092-495D-AEBC-C1468B730F79}" destId="{67068F07-854C-425B-A3B4-2CA82EB1F4E8}" srcOrd="0" destOrd="0" presId="urn:microsoft.com/office/officeart/2005/8/layout/process1"/>
    <dgm:cxn modelId="{D45BB008-FCE8-47CC-94C8-AEBD5AE003E2}" type="presOf" srcId="{A2BBE753-7BDA-4429-B3CF-28E99E2A01F9}" destId="{777EAA1D-B3D3-45FE-BB51-04FFF03CEBA6}" srcOrd="0" destOrd="0" presId="urn:microsoft.com/office/officeart/2005/8/layout/process1"/>
    <dgm:cxn modelId="{B3CB7C5D-7F0F-43BD-8974-616FCC374981}" type="presOf" srcId="{E1FEB41C-8BC2-4E9E-8063-986D9566AB86}" destId="{19333691-064B-493B-9B98-58E44482B41F}" srcOrd="0" destOrd="0" presId="urn:microsoft.com/office/officeart/2005/8/layout/process1"/>
    <dgm:cxn modelId="{CECA19DE-F1AD-4E7A-8D14-FA7A317AA6BE}" type="presOf" srcId="{E1FEB41C-8BC2-4E9E-8063-986D9566AB86}" destId="{0F4F308B-B2E3-49B9-9D1A-4DFC9A2968B2}" srcOrd="1" destOrd="0" presId="urn:microsoft.com/office/officeart/2005/8/layout/process1"/>
    <dgm:cxn modelId="{5F2ACEA1-C541-44A0-9997-29E4F3F36868}" type="presOf" srcId="{B39CB3DB-1D70-45BE-8B3E-C5DB9D56BF69}" destId="{7312DBC9-861F-43F9-AE04-840614B68D9A}" srcOrd="1" destOrd="0" presId="urn:microsoft.com/office/officeart/2005/8/layout/process1"/>
    <dgm:cxn modelId="{EB593043-466F-4C8D-99C6-98FA5EB5D1A3}" type="presOf" srcId="{B39CB3DB-1D70-45BE-8B3E-C5DB9D56BF69}" destId="{3A989293-2248-4253-9442-1E86CC7C41C4}" srcOrd="0" destOrd="0" presId="urn:microsoft.com/office/officeart/2005/8/layout/process1"/>
    <dgm:cxn modelId="{94743048-B394-499F-B876-54FE42959430}" type="presParOf" srcId="{8F2FBAC9-9261-4346-89B6-95CE3D8E9871}" destId="{67068F07-854C-425B-A3B4-2CA82EB1F4E8}" srcOrd="0" destOrd="0" presId="urn:microsoft.com/office/officeart/2005/8/layout/process1"/>
    <dgm:cxn modelId="{97E84F8F-06B3-48F0-9118-21DE72096FE2}" type="presParOf" srcId="{8F2FBAC9-9261-4346-89B6-95CE3D8E9871}" destId="{3A989293-2248-4253-9442-1E86CC7C41C4}" srcOrd="1" destOrd="0" presId="urn:microsoft.com/office/officeart/2005/8/layout/process1"/>
    <dgm:cxn modelId="{FCE515AC-15C4-4E41-8AD7-274DE45798C4}" type="presParOf" srcId="{3A989293-2248-4253-9442-1E86CC7C41C4}" destId="{7312DBC9-861F-43F9-AE04-840614B68D9A}" srcOrd="0" destOrd="0" presId="urn:microsoft.com/office/officeart/2005/8/layout/process1"/>
    <dgm:cxn modelId="{8A6F098B-8468-4401-BE9D-984B356DAFB1}" type="presParOf" srcId="{8F2FBAC9-9261-4346-89B6-95CE3D8E9871}" destId="{4FF03C5C-3B73-46A0-BB8B-A78C16CD7E4F}" srcOrd="2" destOrd="0" presId="urn:microsoft.com/office/officeart/2005/8/layout/process1"/>
    <dgm:cxn modelId="{B10040A4-E5DD-4FB7-A6B2-659700DAE659}" type="presParOf" srcId="{8F2FBAC9-9261-4346-89B6-95CE3D8E9871}" destId="{19333691-064B-493B-9B98-58E44482B41F}" srcOrd="3" destOrd="0" presId="urn:microsoft.com/office/officeart/2005/8/layout/process1"/>
    <dgm:cxn modelId="{B78EBE0E-6214-4AC2-AF1A-1685B6B1E59E}" type="presParOf" srcId="{19333691-064B-493B-9B98-58E44482B41F}" destId="{0F4F308B-B2E3-49B9-9D1A-4DFC9A2968B2}" srcOrd="0" destOrd="0" presId="urn:microsoft.com/office/officeart/2005/8/layout/process1"/>
    <dgm:cxn modelId="{3A54E1DE-B095-459C-9696-50532C3E5CE1}" type="presParOf" srcId="{8F2FBAC9-9261-4346-89B6-95CE3D8E9871}" destId="{777EAA1D-B3D3-45FE-BB51-04FFF03CEBA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60000"/>
              </a:schemeClr>
            </a:gs>
            <a:gs pos="50000">
              <a:schemeClr val="bg1"/>
            </a:gs>
            <a:gs pos="100000">
              <a:srgbClr val="FF0000">
                <a:alpha val="2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5552-F33C-44D1-8343-9A6EE4205BCE}" type="datetimeFigureOut">
              <a:rPr lang="en-AU" smtClean="0"/>
              <a:pPr/>
              <a:t>23/08/2011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F02DA-92E8-41E9-BEA8-C27ED064401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image" Target="../media/image1.jpeg"/><Relationship Id="rId7" Type="http://schemas.openxmlformats.org/officeDocument/2006/relationships/slide" Target="slide2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9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slide" Target="slide5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epseP\My%20Documents\!MCS%20Curriculum\Year%2011%20IT\REsources\lightningQuiz.wmv" TargetMode="Externa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epseP\My%20Documents\!MCS%20Curriculum\Year%2011%20IT\REsources\lightningQuiz.wmv" TargetMode="External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epseP\My%20Documents\!MCS%20Curriculum\Year%2011%20IT\REsources\lightningQuiz.wmv" TargetMode="External"/><Relationship Id="rId4" Type="http://schemas.openxmlformats.org/officeDocument/2006/relationships/image" Target="../media/image1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epseP\My%20Documents\!MCS%20Curriculum\Year%2011%20IT\REsources\lightningQuiz.wmv" TargetMode="External"/><Relationship Id="rId4" Type="http://schemas.openxmlformats.org/officeDocument/2006/relationships/image" Target="../media/image19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348880"/>
            <a:ext cx="7772400" cy="3528392"/>
          </a:xfrm>
        </p:spPr>
        <p:txBody>
          <a:bodyPr>
            <a:normAutofit/>
          </a:bodyPr>
          <a:lstStyle/>
          <a:p>
            <a:r>
              <a:rPr lang="en-AU" sz="3200" b="1" i="1" dirty="0" smtClean="0">
                <a:latin typeface="Prestige Elite Std" pitchFamily="49" charset="0"/>
              </a:rPr>
              <a:t>Chapter 6</a:t>
            </a:r>
            <a:r>
              <a:rPr lang="en-AU" sz="6600" b="1" dirty="0" smtClean="0">
                <a:latin typeface="Prestige Elite Std" pitchFamily="49" charset="0"/>
              </a:rPr>
              <a:t/>
            </a:r>
            <a:br>
              <a:rPr lang="en-AU" sz="6600" b="1" dirty="0" smtClean="0">
                <a:latin typeface="Prestige Elite Std" pitchFamily="49" charset="0"/>
              </a:rPr>
            </a:br>
            <a:r>
              <a:rPr lang="en-A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stige Elite Std" pitchFamily="49" charset="0"/>
              </a:rPr>
              <a:t>Programming &amp; Pathways</a:t>
            </a:r>
            <a:br>
              <a:rPr lang="en-A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stige Elite Std" pitchFamily="49" charset="0"/>
              </a:rPr>
            </a:br>
            <a:r>
              <a:rPr lang="en-A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stige Elite Std" pitchFamily="49" charset="0"/>
              </a:rPr>
              <a:t>Qs on page 251</a:t>
            </a:r>
            <a:endParaRPr lang="en-AU" sz="3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estige Elite Std" pitchFamily="49" charset="0"/>
            </a:endParaRPr>
          </a:p>
        </p:txBody>
      </p:sp>
      <p:sp>
        <p:nvSpPr>
          <p:cNvPr id="4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6588224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000" b="1" dirty="0" smtClean="0">
                <a:latin typeface="Biondi" pitchFamily="2" charset="0"/>
                <a:ea typeface="+mj-ea"/>
                <a:cs typeface="+mj-cs"/>
              </a:rPr>
              <a:t>Programming &amp; Scripting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iondi" pitchFamily="2" charset="0"/>
              <a:ea typeface="+mj-ea"/>
              <a:cs typeface="+mj-cs"/>
            </a:endParaRPr>
          </a:p>
        </p:txBody>
      </p:sp>
      <p:pic>
        <p:nvPicPr>
          <p:cNvPr id="1026" name="Picture 2" descr="C:\Documents and Settings\RepseP\My Documents\!MCS Curriculum\Year 11 IT\REsources\Images\programm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88640"/>
            <a:ext cx="1911308" cy="134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RepseP\My Documents\!MCS Curriculum\Year 11 IT\REsources\Images\programmin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5661248"/>
            <a:ext cx="1271997" cy="991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RepseP\My Documents\!MCS Curriculum\Year 11 IT\REsources\Images\actionScrip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5373216"/>
            <a:ext cx="1907704" cy="1250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/>
        </p:nvSpPr>
        <p:spPr>
          <a:xfrm>
            <a:off x="1907704" y="6165304"/>
            <a:ext cx="2937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dirty="0" smtClean="0">
                <a:solidFill>
                  <a:srgbClr val="002060"/>
                </a:solidFill>
              </a:rPr>
              <a:t>on (press) {</a:t>
            </a:r>
            <a:r>
              <a:rPr lang="en-AU" b="1" dirty="0" err="1" smtClean="0">
                <a:solidFill>
                  <a:srgbClr val="002060"/>
                </a:solidFill>
              </a:rPr>
              <a:t>gotoAndPlay</a:t>
            </a:r>
            <a:r>
              <a:rPr lang="en-AU" b="1" dirty="0" smtClean="0">
                <a:solidFill>
                  <a:srgbClr val="002060"/>
                </a:solidFill>
              </a:rPr>
              <a:t>(2);} </a:t>
            </a:r>
            <a:endParaRPr lang="en-AU" dirty="0"/>
          </a:p>
        </p:txBody>
      </p: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4860032" y="6237312"/>
            <a:ext cx="2016224" cy="33855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1600" b="1" dirty="0" smtClean="0"/>
              <a:t>Back to Work Button</a:t>
            </a:r>
          </a:p>
        </p:txBody>
      </p:sp>
      <p:sp>
        <p:nvSpPr>
          <p:cNvPr id="9" name="Title 1">
            <a:hlinkClick r:id="rId6" action="ppaction://hlinksldjump"/>
          </p:cNvPr>
          <p:cNvSpPr txBox="1">
            <a:spLocks/>
          </p:cNvSpPr>
          <p:nvPr/>
        </p:nvSpPr>
        <p:spPr>
          <a:xfrm>
            <a:off x="0" y="476672"/>
            <a:ext cx="6588224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000" b="1" dirty="0" smtClean="0">
                <a:latin typeface="Biondi" pitchFamily="2" charset="0"/>
                <a:ea typeface="+mj-ea"/>
                <a:cs typeface="+mj-cs"/>
              </a:rPr>
              <a:t>Processing Structures &amp; Commands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iondi" pitchFamily="2" charset="0"/>
              <a:ea typeface="+mj-ea"/>
              <a:cs typeface="+mj-cs"/>
            </a:endParaRPr>
          </a:p>
        </p:txBody>
      </p:sp>
      <p:sp>
        <p:nvSpPr>
          <p:cNvPr id="10" name="Title 1">
            <a:hlinkClick r:id="rId7" action="ppaction://hlinksldjump"/>
          </p:cNvPr>
          <p:cNvSpPr txBox="1">
            <a:spLocks/>
          </p:cNvSpPr>
          <p:nvPr/>
        </p:nvSpPr>
        <p:spPr>
          <a:xfrm>
            <a:off x="0" y="980728"/>
            <a:ext cx="6588224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000" b="1" dirty="0" smtClean="0">
                <a:latin typeface="Biondi" pitchFamily="2" charset="0"/>
                <a:ea typeface="+mj-ea"/>
                <a:cs typeface="+mj-cs"/>
              </a:rPr>
              <a:t>Structured Programming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iondi" pitchFamily="2" charset="0"/>
              <a:ea typeface="+mj-ea"/>
              <a:cs typeface="+mj-cs"/>
            </a:endParaRPr>
          </a:p>
        </p:txBody>
      </p:sp>
      <p:sp>
        <p:nvSpPr>
          <p:cNvPr id="11" name="Title 1">
            <a:hlinkClick r:id="rId8" action="ppaction://hlinksldjump"/>
          </p:cNvPr>
          <p:cNvSpPr txBox="1">
            <a:spLocks/>
          </p:cNvSpPr>
          <p:nvPr/>
        </p:nvSpPr>
        <p:spPr>
          <a:xfrm>
            <a:off x="0" y="1484784"/>
            <a:ext cx="6588224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000" b="1" dirty="0" smtClean="0">
                <a:latin typeface="Biondi" pitchFamily="2" charset="0"/>
                <a:ea typeface="+mj-ea"/>
                <a:cs typeface="+mj-cs"/>
              </a:rPr>
              <a:t>Debugging &amp; Testing Solutions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iondi" pitchFamily="2" charset="0"/>
              <a:ea typeface="+mj-ea"/>
              <a:cs typeface="+mj-cs"/>
            </a:endParaRPr>
          </a:p>
        </p:txBody>
      </p:sp>
      <p:sp>
        <p:nvSpPr>
          <p:cNvPr id="12" name="Title 1">
            <a:hlinkClick r:id="rId9" action="ppaction://hlinksldjump"/>
          </p:cNvPr>
          <p:cNvSpPr txBox="1">
            <a:spLocks/>
          </p:cNvSpPr>
          <p:nvPr/>
        </p:nvSpPr>
        <p:spPr>
          <a:xfrm>
            <a:off x="0" y="1988840"/>
            <a:ext cx="6588224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000" b="1" dirty="0" smtClean="0">
                <a:latin typeface="Biondi" pitchFamily="2" charset="0"/>
                <a:ea typeface="+mj-ea"/>
                <a:cs typeface="+mj-cs"/>
              </a:rPr>
              <a:t>Electronic Journals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iondi" pitchFamily="2" charset="0"/>
              <a:ea typeface="+mj-ea"/>
              <a:cs typeface="+mj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380312" y="1772816"/>
            <a:ext cx="176368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restige Elite Std" pitchFamily="49" charset="0"/>
                <a:ea typeface="+mj-ea"/>
                <a:cs typeface="+mj-cs"/>
              </a:rPr>
              <a:t>Hyperlinks</a:t>
            </a:r>
            <a:endParaRPr kumimoji="0" lang="en-A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Prestige Elite Std" pitchFamily="49" charset="0"/>
              <a:ea typeface="+mj-ea"/>
              <a:cs typeface="+mj-cs"/>
            </a:endParaRP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rot="10800000">
            <a:off x="7092280" y="1916832"/>
            <a:ext cx="288032" cy="1080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Variables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Is like a storage box in a computers memory</a:t>
            </a:r>
          </a:p>
          <a:p>
            <a:r>
              <a:rPr lang="en-AU" dirty="0" smtClean="0"/>
              <a:t>Have a number of properties...</a:t>
            </a:r>
          </a:p>
          <a:p>
            <a:pPr>
              <a:buNone/>
            </a:pPr>
            <a:r>
              <a:rPr lang="en-AU" dirty="0" smtClean="0"/>
              <a:t>The name of the variable			</a:t>
            </a:r>
            <a:r>
              <a:rPr lang="en-AU" sz="2000" b="1" i="1" dirty="0" err="1" smtClean="0">
                <a:solidFill>
                  <a:srgbClr val="0E9703"/>
                </a:solidFill>
              </a:rPr>
              <a:t>playerName</a:t>
            </a:r>
            <a:endParaRPr lang="en-AU" b="1" i="1" dirty="0" smtClean="0">
              <a:solidFill>
                <a:srgbClr val="0E9703"/>
              </a:solidFill>
            </a:endParaRPr>
          </a:p>
          <a:p>
            <a:pPr>
              <a:buNone/>
            </a:pPr>
            <a:r>
              <a:rPr lang="en-AU" dirty="0" smtClean="0"/>
              <a:t>The type of data stored			</a:t>
            </a:r>
            <a:r>
              <a:rPr lang="en-AU" sz="2000" b="1" i="1" dirty="0" smtClean="0">
                <a:solidFill>
                  <a:srgbClr val="0E9703"/>
                </a:solidFill>
              </a:rPr>
              <a:t>text</a:t>
            </a:r>
            <a:endParaRPr lang="en-AU" b="1" i="1" dirty="0" smtClean="0">
              <a:solidFill>
                <a:srgbClr val="0E9703"/>
              </a:solidFill>
            </a:endParaRPr>
          </a:p>
          <a:p>
            <a:pPr>
              <a:buNone/>
            </a:pPr>
            <a:r>
              <a:rPr lang="en-AU" dirty="0" smtClean="0"/>
              <a:t>The amount of size of the variable	</a:t>
            </a:r>
            <a:r>
              <a:rPr lang="en-AU" sz="2000" b="1" i="1" dirty="0" smtClean="0">
                <a:solidFill>
                  <a:srgbClr val="0E9703"/>
                </a:solidFill>
              </a:rPr>
              <a:t>2 bytes</a:t>
            </a:r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r>
              <a:rPr lang="en-AU" dirty="0" smtClean="0"/>
              <a:t>Data stored in variables is called </a:t>
            </a:r>
            <a:r>
              <a:rPr lang="en-AU" b="1" dirty="0" smtClean="0">
                <a:solidFill>
                  <a:srgbClr val="C00000"/>
                </a:solidFill>
              </a:rPr>
              <a:t>working data</a:t>
            </a:r>
            <a:r>
              <a:rPr lang="en-AU" dirty="0" smtClean="0"/>
              <a:t>.</a:t>
            </a:r>
          </a:p>
          <a:p>
            <a:pPr>
              <a:buNone/>
            </a:pPr>
            <a:r>
              <a:rPr lang="en-AU" dirty="0" smtClean="0"/>
              <a:t>It is needed as applications are executed.</a:t>
            </a:r>
          </a:p>
          <a:p>
            <a:pPr>
              <a:buNone/>
            </a:pPr>
            <a:endParaRPr lang="en-AU" sz="2000" dirty="0" smtClean="0"/>
          </a:p>
          <a:p>
            <a:pPr>
              <a:buNone/>
            </a:pPr>
            <a:r>
              <a:rPr lang="en-AU" sz="2800" dirty="0" smtClean="0"/>
              <a:t>	</a:t>
            </a:r>
            <a:r>
              <a:rPr lang="en-AU" sz="2800" i="1" dirty="0" smtClean="0"/>
              <a:t>Variables usually need to be </a:t>
            </a:r>
            <a:r>
              <a:rPr lang="en-AU" sz="2800" i="1" u="sng" dirty="0" smtClean="0"/>
              <a:t>declared</a:t>
            </a:r>
            <a:r>
              <a:rPr lang="en-AU" sz="2800" i="1" dirty="0" smtClean="0"/>
              <a:t> so that the program knows how much data needs to be stored</a:t>
            </a:r>
            <a:r>
              <a:rPr lang="en-AU" sz="2800" dirty="0" smtClean="0"/>
              <a:t>.</a:t>
            </a:r>
            <a:endParaRPr lang="en-AU" sz="2800" dirty="0"/>
          </a:p>
        </p:txBody>
      </p:sp>
      <p:pic>
        <p:nvPicPr>
          <p:cNvPr id="2050" name="Picture 2" descr="C:\Documents and Settings\RepseP\My Documents\!MCS Curriculum\Year 11 IT\REsources\Images\nameVariabl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32656"/>
            <a:ext cx="2193032" cy="54825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588224" y="260648"/>
            <a:ext cx="230425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3563888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Strings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892480" cy="5257800"/>
          </a:xfrm>
        </p:spPr>
        <p:txBody>
          <a:bodyPr/>
          <a:lstStyle/>
          <a:p>
            <a:r>
              <a:rPr lang="en-AU" sz="2800" dirty="0" smtClean="0"/>
              <a:t>Are sequences of characters &amp; are used to store words.</a:t>
            </a:r>
          </a:p>
          <a:p>
            <a:r>
              <a:rPr lang="en-AU" sz="2800" dirty="0" smtClean="0"/>
              <a:t>Usually 255 character maximum</a:t>
            </a:r>
          </a:p>
          <a:p>
            <a:r>
              <a:rPr lang="en-AU" sz="2800" dirty="0" smtClean="0"/>
              <a:t>Individual letters within strings can be processed using index numbers. </a:t>
            </a:r>
          </a:p>
          <a:p>
            <a:pPr>
              <a:buNone/>
            </a:pPr>
            <a:r>
              <a:rPr lang="en-AU" sz="2800" dirty="0" smtClean="0"/>
              <a:t>The following string is declared as “NAME”</a:t>
            </a:r>
          </a:p>
          <a:p>
            <a:pPr>
              <a:buNone/>
            </a:pPr>
            <a:r>
              <a:rPr lang="en-AU" dirty="0" smtClean="0"/>
              <a:t>	  	 index no     </a:t>
            </a:r>
            <a:r>
              <a:rPr lang="en-AU" dirty="0" smtClean="0">
                <a:solidFill>
                  <a:srgbClr val="C00000"/>
                </a:solidFill>
              </a:rPr>
              <a:t>0</a:t>
            </a:r>
            <a:r>
              <a:rPr lang="en-AU" dirty="0" smtClean="0"/>
              <a:t> </a:t>
            </a:r>
            <a:r>
              <a:rPr lang="en-AU" dirty="0" smtClean="0">
                <a:solidFill>
                  <a:srgbClr val="00B050"/>
                </a:solidFill>
              </a:rPr>
              <a:t>1</a:t>
            </a:r>
            <a:r>
              <a:rPr lang="en-AU" dirty="0" smtClean="0">
                <a:solidFill>
                  <a:srgbClr val="7030A0"/>
                </a:solidFill>
              </a:rPr>
              <a:t> 2 </a:t>
            </a:r>
            <a:r>
              <a:rPr lang="en-AU" dirty="0" smtClean="0">
                <a:solidFill>
                  <a:schemeClr val="tx2"/>
                </a:solidFill>
              </a:rPr>
              <a:t>3</a:t>
            </a:r>
            <a:r>
              <a:rPr lang="en-AU" dirty="0" smtClean="0"/>
              <a:t> </a:t>
            </a:r>
            <a:r>
              <a:rPr lang="en-AU" dirty="0" smtClean="0">
                <a:solidFill>
                  <a:schemeClr val="accent1"/>
                </a:solidFill>
              </a:rPr>
              <a:t>4 </a:t>
            </a:r>
            <a:r>
              <a:rPr lang="en-AU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r>
              <a:rPr lang="en-AU" dirty="0" smtClean="0"/>
              <a:t> </a:t>
            </a:r>
            <a:r>
              <a:rPr lang="en-AU" dirty="0" smtClean="0">
                <a:solidFill>
                  <a:srgbClr val="D09E00"/>
                </a:solidFill>
              </a:rPr>
              <a:t>6</a:t>
            </a:r>
            <a:r>
              <a:rPr lang="en-AU" dirty="0" smtClean="0"/>
              <a:t> 	</a:t>
            </a:r>
          </a:p>
          <a:p>
            <a:pPr>
              <a:buNone/>
            </a:pPr>
            <a:r>
              <a:rPr lang="en-AU" dirty="0" smtClean="0"/>
              <a:t>		 NAME is   “</a:t>
            </a:r>
            <a:r>
              <a:rPr lang="en-AU" dirty="0" smtClean="0">
                <a:solidFill>
                  <a:srgbClr val="C00000"/>
                </a:solidFill>
              </a:rPr>
              <a:t>M</a:t>
            </a:r>
            <a:r>
              <a:rPr lang="en-AU" dirty="0" smtClean="0"/>
              <a:t> </a:t>
            </a:r>
            <a:r>
              <a:rPr lang="en-AU" dirty="0" err="1" smtClean="0">
                <a:solidFill>
                  <a:srgbClr val="00B050"/>
                </a:solidFill>
              </a:rPr>
              <a:t>i</a:t>
            </a:r>
            <a:r>
              <a:rPr lang="en-AU" dirty="0" smtClean="0"/>
              <a:t> </a:t>
            </a:r>
            <a:r>
              <a:rPr lang="en-AU" dirty="0" smtClean="0">
                <a:solidFill>
                  <a:srgbClr val="7030A0"/>
                </a:solidFill>
              </a:rPr>
              <a:t>c</a:t>
            </a:r>
            <a:r>
              <a:rPr lang="en-AU" dirty="0" smtClean="0"/>
              <a:t> </a:t>
            </a:r>
            <a:r>
              <a:rPr lang="en-AU" dirty="0" smtClean="0">
                <a:solidFill>
                  <a:schemeClr val="tx2"/>
                </a:solidFill>
              </a:rPr>
              <a:t>h</a:t>
            </a:r>
            <a:r>
              <a:rPr lang="en-AU" dirty="0" smtClean="0"/>
              <a:t> </a:t>
            </a:r>
            <a:r>
              <a:rPr lang="en-AU" dirty="0" smtClean="0">
                <a:solidFill>
                  <a:schemeClr val="accent1"/>
                </a:solidFill>
              </a:rPr>
              <a:t>a</a:t>
            </a:r>
            <a:r>
              <a:rPr lang="en-AU" sz="2400" dirty="0" smtClean="0"/>
              <a:t>  </a:t>
            </a:r>
            <a:r>
              <a:rPr lang="en-AU" dirty="0" smtClean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AU" dirty="0" smtClean="0"/>
              <a:t> </a:t>
            </a:r>
            <a:r>
              <a:rPr lang="en-AU" dirty="0" smtClean="0">
                <a:solidFill>
                  <a:srgbClr val="D09E00"/>
                </a:solidFill>
              </a:rPr>
              <a:t>l</a:t>
            </a:r>
            <a:r>
              <a:rPr lang="en-AU" dirty="0" smtClean="0"/>
              <a:t>”</a:t>
            </a:r>
          </a:p>
          <a:p>
            <a:r>
              <a:rPr lang="en-AU" dirty="0" smtClean="0"/>
              <a:t>To change the letters, e.g. Swap “c” for “k”</a:t>
            </a:r>
          </a:p>
          <a:p>
            <a:pPr>
              <a:buNone/>
            </a:pPr>
            <a:r>
              <a:rPr lang="en-AU" dirty="0" smtClean="0"/>
              <a:t>You would type:	NAME[2]=‘k’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 rot="1166027">
            <a:off x="4788024" y="415117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 smtClean="0">
                <a:solidFill>
                  <a:schemeClr val="accent6"/>
                </a:solidFill>
              </a:rPr>
              <a:t>T</a:t>
            </a:r>
            <a:endParaRPr lang="en-AU" sz="3600" b="1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1030200">
            <a:off x="5186786" y="392987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 smtClean="0">
                <a:solidFill>
                  <a:schemeClr val="accent6"/>
                </a:solidFill>
              </a:rPr>
              <a:t>E</a:t>
            </a:r>
            <a:endParaRPr lang="en-AU" sz="3600" b="1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760130">
            <a:off x="5546827" y="392987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 smtClean="0">
                <a:solidFill>
                  <a:schemeClr val="accent6"/>
                </a:solidFill>
              </a:rPr>
              <a:t>X</a:t>
            </a:r>
            <a:endParaRPr lang="en-AU" sz="3600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729453">
            <a:off x="5938774" y="403532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 smtClean="0">
                <a:solidFill>
                  <a:schemeClr val="accent6"/>
                </a:solidFill>
              </a:rPr>
              <a:t>T</a:t>
            </a:r>
            <a:endParaRPr lang="en-AU" sz="3600" b="1" dirty="0">
              <a:solidFill>
                <a:schemeClr val="accent6"/>
              </a:solidFill>
            </a:endParaRPr>
          </a:p>
        </p:txBody>
      </p:sp>
      <p:pic>
        <p:nvPicPr>
          <p:cNvPr id="3076" name="Picture 4" descr="C:\Documents and Settings\RepseP\My Documents\!MCS Curriculum\Year 11 IT\REsources\Images\st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60648"/>
            <a:ext cx="2162175" cy="1009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Decimal Numbers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1828799"/>
          </a:xfrm>
        </p:spPr>
        <p:txBody>
          <a:bodyPr>
            <a:normAutofit/>
          </a:bodyPr>
          <a:lstStyle/>
          <a:p>
            <a:r>
              <a:rPr lang="en-AU" dirty="0" smtClean="0"/>
              <a:t>Numbers with a fractional or decimal part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dirty="0" smtClean="0"/>
              <a:t>They are split into 2 parts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2708920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AU" sz="3200" dirty="0" smtClean="0">
                <a:solidFill>
                  <a:srgbClr val="002060"/>
                </a:solidFill>
              </a:rPr>
              <a:t>The Mantissa</a:t>
            </a:r>
          </a:p>
        </p:txBody>
      </p:sp>
      <p:sp>
        <p:nvSpPr>
          <p:cNvPr id="5" name="Rectangle 4"/>
          <p:cNvSpPr/>
          <p:nvPr/>
        </p:nvSpPr>
        <p:spPr>
          <a:xfrm>
            <a:off x="4644008" y="2708920"/>
            <a:ext cx="3960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AU" sz="3200" dirty="0" smtClean="0">
                <a:solidFill>
                  <a:srgbClr val="C00000"/>
                </a:solidFill>
              </a:rPr>
              <a:t>The Exponent</a:t>
            </a:r>
          </a:p>
          <a:p>
            <a:pPr>
              <a:buNone/>
            </a:pPr>
            <a:endParaRPr lang="en-AU" sz="32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1259632" y="3284984"/>
            <a:ext cx="324036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AU" sz="200" dirty="0" smtClean="0"/>
          </a:p>
          <a:p>
            <a:pPr>
              <a:buNone/>
            </a:pPr>
            <a:r>
              <a:rPr lang="en-AU" sz="3600" dirty="0" smtClean="0"/>
              <a:t>E.g.		</a:t>
            </a:r>
            <a:r>
              <a:rPr lang="en-AU" sz="4400" dirty="0" smtClean="0">
                <a:solidFill>
                  <a:srgbClr val="002060"/>
                </a:solidFill>
              </a:rPr>
              <a:t>1.5 x</a:t>
            </a:r>
          </a:p>
        </p:txBody>
      </p:sp>
      <p:sp>
        <p:nvSpPr>
          <p:cNvPr id="7" name="Rectangle 6"/>
          <p:cNvSpPr/>
          <p:nvPr/>
        </p:nvSpPr>
        <p:spPr>
          <a:xfrm>
            <a:off x="4283968" y="3140968"/>
            <a:ext cx="2520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AU" sz="4400" dirty="0" smtClean="0">
                <a:solidFill>
                  <a:srgbClr val="C00000"/>
                </a:solidFill>
              </a:rPr>
              <a:t>10</a:t>
            </a:r>
            <a:r>
              <a:rPr lang="en-AU" sz="6000" dirty="0" smtClean="0">
                <a:solidFill>
                  <a:srgbClr val="002060"/>
                </a:solidFill>
              </a:rPr>
              <a:t> </a:t>
            </a:r>
            <a:r>
              <a:rPr lang="en-AU" sz="6000" dirty="0" smtClean="0">
                <a:solidFill>
                  <a:srgbClr val="C00000"/>
                </a:solidFill>
              </a:rPr>
              <a:t>^</a:t>
            </a:r>
            <a:r>
              <a:rPr lang="en-AU" sz="6000" baseline="30000" dirty="0" smtClean="0">
                <a:solidFill>
                  <a:srgbClr val="C00000"/>
                </a:solidFill>
              </a:rPr>
              <a:t>56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9552" y="4221088"/>
            <a:ext cx="8229600" cy="26369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AU" sz="3200" dirty="0" smtClean="0"/>
              <a:t>When the number of digits increases, the number is said to have more </a:t>
            </a:r>
            <a:r>
              <a:rPr lang="en-AU" sz="3200" b="1" dirty="0" smtClean="0"/>
              <a:t>precision.</a:t>
            </a:r>
          </a:p>
          <a:p>
            <a:pPr marL="342900" indent="-342900">
              <a:spcBef>
                <a:spcPct val="20000"/>
              </a:spcBef>
            </a:pPr>
            <a:r>
              <a:rPr lang="en-AU" sz="2400" dirty="0" smtClean="0"/>
              <a:t>e.g. 	1.5 x 10</a:t>
            </a:r>
            <a:r>
              <a:rPr lang="en-AU" sz="2400" baseline="30000" dirty="0" smtClean="0"/>
              <a:t>^324</a:t>
            </a:r>
            <a:r>
              <a:rPr lang="en-AU" sz="2400" dirty="0" smtClean="0"/>
              <a:t> is more precise than 1.5 x 10</a:t>
            </a:r>
            <a:r>
              <a:rPr lang="en-AU" sz="2400" baseline="30000" dirty="0" smtClean="0"/>
              <a:t>^33</a:t>
            </a:r>
          </a:p>
          <a:p>
            <a:pPr marL="342900" indent="-342900">
              <a:spcBef>
                <a:spcPct val="20000"/>
              </a:spcBef>
            </a:pPr>
            <a:endParaRPr lang="en-AU" sz="2400" baseline="300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AU" sz="3200" dirty="0" smtClean="0"/>
              <a:t>The more precise the number, the more </a:t>
            </a:r>
            <a:r>
              <a:rPr lang="en-AU" sz="3200" b="1" dirty="0" smtClean="0"/>
              <a:t>memory </a:t>
            </a:r>
            <a:r>
              <a:rPr lang="en-AU" sz="3200" dirty="0" smtClean="0"/>
              <a:t>it uses (bytes)</a:t>
            </a:r>
          </a:p>
        </p:txBody>
      </p:sp>
      <p:pic>
        <p:nvPicPr>
          <p:cNvPr id="4098" name="Picture 2" descr="C:\Documents and Settings\RepseP\My Documents\!MCS Curriculum\Year 11 IT\REsources\Images\matrixBina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0316" y="188641"/>
            <a:ext cx="1402571" cy="13681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AU" sz="5400" b="1" dirty="0" smtClean="0"/>
              <a:t>Precision Problems </a:t>
            </a:r>
            <a:r>
              <a:rPr lang="en-AU" sz="2700" b="1" dirty="0" smtClean="0"/>
              <a:t>with financial &amp; scientific data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AU" dirty="0" smtClean="0"/>
              <a:t>When financial and scientific data is entered, it is stored as a decimal value.</a:t>
            </a:r>
          </a:p>
          <a:p>
            <a:endParaRPr lang="en-AU" dirty="0" smtClean="0"/>
          </a:p>
          <a:p>
            <a:r>
              <a:rPr lang="en-AU" dirty="0" smtClean="0"/>
              <a:t>E.g. A price could be stored as 45.3426000 and formatted to output as $45.34</a:t>
            </a:r>
          </a:p>
          <a:p>
            <a:endParaRPr lang="en-AU" dirty="0" smtClean="0"/>
          </a:p>
          <a:p>
            <a:r>
              <a:rPr lang="en-AU" dirty="0" smtClean="0"/>
              <a:t>Programmers must be very careful not to mess up the decimal points!</a:t>
            </a:r>
          </a:p>
          <a:p>
            <a:pPr lvl="2">
              <a:buNone/>
            </a:pPr>
            <a:r>
              <a:rPr lang="en-AU" sz="2800" i="1" dirty="0" smtClean="0">
                <a:solidFill>
                  <a:srgbClr val="0E9703"/>
                </a:solidFill>
              </a:rPr>
              <a:t>$45.3426000 could become $45342.6000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Arrays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Is a collection of the same type of data.</a:t>
            </a:r>
          </a:p>
          <a:p>
            <a:r>
              <a:rPr lang="en-AU" dirty="0" smtClean="0"/>
              <a:t>Almost any type of data can be stored in an array, whether it be </a:t>
            </a:r>
          </a:p>
          <a:p>
            <a:r>
              <a:rPr lang="en-AU" dirty="0" smtClean="0"/>
              <a:t>1 dimensional: a list or column</a:t>
            </a:r>
          </a:p>
          <a:p>
            <a:r>
              <a:rPr lang="en-AU" dirty="0" smtClean="0"/>
              <a:t>2 dimensional: a table</a:t>
            </a:r>
          </a:p>
          <a:p>
            <a:endParaRPr lang="en-AU" dirty="0" smtClean="0"/>
          </a:p>
          <a:p>
            <a:pPr>
              <a:buNone/>
            </a:pPr>
            <a:r>
              <a:rPr lang="en-AU" dirty="0" smtClean="0"/>
              <a:t>	E.g. The value “J” stored in this</a:t>
            </a:r>
          </a:p>
          <a:p>
            <a:pPr>
              <a:buNone/>
            </a:pPr>
            <a:r>
              <a:rPr lang="en-AU" dirty="0" smtClean="0"/>
              <a:t>	array called “Alphabet” is </a:t>
            </a:r>
          </a:p>
          <a:p>
            <a:pPr>
              <a:buNone/>
            </a:pPr>
            <a:r>
              <a:rPr lang="en-AU" dirty="0" smtClean="0"/>
              <a:t>	referenced by Row=2, Col=5... So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b="1" dirty="0" smtClean="0">
                <a:solidFill>
                  <a:srgbClr val="0E9703"/>
                </a:solidFill>
              </a:rPr>
              <a:t>Alphabet[2, 5] = ‘J’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156176" y="4437112"/>
          <a:ext cx="2736305" cy="216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7261"/>
                <a:gridCol w="547261"/>
                <a:gridCol w="547261"/>
                <a:gridCol w="547261"/>
                <a:gridCol w="547261"/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B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D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H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J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K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M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N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O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Q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R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T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Images, Sounds &amp; Video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Usually stored in ‘container objects’ that have properties such as size, positions &amp; borders.</a:t>
            </a:r>
          </a:p>
          <a:p>
            <a:endParaRPr lang="en-AU" sz="1000" dirty="0" smtClean="0"/>
          </a:p>
          <a:p>
            <a:r>
              <a:rPr lang="en-AU" dirty="0" smtClean="0"/>
              <a:t>Different programs are designed to try to interpret specific multimedia formats.</a:t>
            </a:r>
          </a:p>
          <a:p>
            <a:endParaRPr lang="en-AU" sz="1050" dirty="0" smtClean="0"/>
          </a:p>
          <a:p>
            <a:r>
              <a:rPr lang="en-AU" dirty="0" smtClean="0"/>
              <a:t>E.g. Media player can interpret </a:t>
            </a:r>
            <a:r>
              <a:rPr lang="en-AU" b="1" dirty="0" smtClean="0">
                <a:solidFill>
                  <a:srgbClr val="0E9703"/>
                </a:solidFill>
              </a:rPr>
              <a:t>mp3, mpeg, </a:t>
            </a:r>
            <a:r>
              <a:rPr lang="en-AU" b="1" dirty="0" err="1" smtClean="0">
                <a:solidFill>
                  <a:srgbClr val="0E9703"/>
                </a:solidFill>
              </a:rPr>
              <a:t>avi</a:t>
            </a:r>
            <a:r>
              <a:rPr lang="en-AU" b="1" dirty="0" smtClean="0">
                <a:solidFill>
                  <a:srgbClr val="0E9703"/>
                </a:solidFill>
              </a:rPr>
              <a:t>, wav</a:t>
            </a:r>
            <a:r>
              <a:rPr lang="en-AU" dirty="0" smtClean="0"/>
              <a:t>... But would not open a </a:t>
            </a:r>
            <a:r>
              <a:rPr lang="en-AU" b="1" dirty="0" smtClean="0">
                <a:solidFill>
                  <a:schemeClr val="accent1"/>
                </a:solidFill>
              </a:rPr>
              <a:t>.doc </a:t>
            </a:r>
            <a:r>
              <a:rPr lang="en-AU" dirty="0" smtClean="0"/>
              <a:t>file.</a:t>
            </a:r>
            <a:endParaRPr lang="en-AU" dirty="0"/>
          </a:p>
        </p:txBody>
      </p:sp>
      <p:pic>
        <p:nvPicPr>
          <p:cNvPr id="5122" name="Picture 2" descr="C:\Documents and Settings\RepseP\My Documents\!MCS Curriculum\Year 11 IT\REsources\Images\imageSoundVide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88640"/>
            <a:ext cx="2339752" cy="86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>
                <a:solidFill>
                  <a:schemeClr val="tx2"/>
                </a:solidFill>
              </a:rPr>
              <a:t>C</a:t>
            </a:r>
            <a:r>
              <a:rPr lang="en-AU" sz="5400" b="1" dirty="0" smtClean="0">
                <a:solidFill>
                  <a:srgbClr val="FF0000"/>
                </a:solidFill>
              </a:rPr>
              <a:t>o</a:t>
            </a:r>
            <a:r>
              <a:rPr lang="en-AU" sz="5400" b="1" dirty="0" smtClean="0">
                <a:solidFill>
                  <a:srgbClr val="FFC000"/>
                </a:solidFill>
              </a:rPr>
              <a:t>l</a:t>
            </a:r>
            <a:r>
              <a:rPr lang="en-AU" sz="5400" b="1" dirty="0" smtClean="0">
                <a:solidFill>
                  <a:srgbClr val="00B050"/>
                </a:solidFill>
              </a:rPr>
              <a:t>o</a:t>
            </a:r>
            <a:r>
              <a:rPr lang="en-AU" sz="5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</a:t>
            </a:r>
            <a:r>
              <a:rPr lang="en-AU" sz="5400" b="1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AU" sz="5400" b="1" dirty="0" smtClean="0">
                <a:solidFill>
                  <a:srgbClr val="7030A0"/>
                </a:solidFill>
              </a:rPr>
              <a:t>s</a:t>
            </a:r>
            <a:endParaRPr lang="en-AU" sz="54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8892480" cy="5805264"/>
          </a:xfrm>
        </p:spPr>
        <p:txBody>
          <a:bodyPr>
            <a:normAutofit/>
          </a:bodyPr>
          <a:lstStyle/>
          <a:p>
            <a:r>
              <a:rPr lang="en-AU" dirty="0" smtClean="0"/>
              <a:t>Colours are represented using the systems of</a:t>
            </a:r>
          </a:p>
          <a:p>
            <a:pPr>
              <a:buNone/>
            </a:pPr>
            <a:r>
              <a:rPr lang="en-AU" dirty="0" smtClean="0"/>
              <a:t>	RGB					CMYK</a:t>
            </a:r>
          </a:p>
          <a:p>
            <a:pPr>
              <a:buNone/>
            </a:pPr>
            <a:r>
              <a:rPr lang="en-AU" sz="2800" b="1" dirty="0" smtClean="0">
                <a:solidFill>
                  <a:srgbClr val="FF0000"/>
                </a:solidFill>
              </a:rPr>
              <a:t>Red</a:t>
            </a:r>
            <a:r>
              <a:rPr lang="en-AU" sz="2800" b="1" dirty="0" smtClean="0"/>
              <a:t> </a:t>
            </a:r>
            <a:r>
              <a:rPr lang="en-AU" sz="2800" b="1" dirty="0" smtClean="0">
                <a:solidFill>
                  <a:srgbClr val="0E9703"/>
                </a:solidFill>
              </a:rPr>
              <a:t>Green</a:t>
            </a:r>
            <a:r>
              <a:rPr lang="en-AU" sz="2800" b="1" dirty="0" smtClean="0"/>
              <a:t> </a:t>
            </a:r>
            <a:r>
              <a:rPr lang="en-AU" sz="2800" b="1" dirty="0" smtClean="0">
                <a:solidFill>
                  <a:srgbClr val="0070C0"/>
                </a:solidFill>
              </a:rPr>
              <a:t>Blue</a:t>
            </a:r>
            <a:r>
              <a:rPr lang="en-AU" sz="2800" b="1" dirty="0" smtClean="0"/>
              <a:t>		</a:t>
            </a:r>
            <a:r>
              <a:rPr lang="en-AU" sz="2800" b="1" dirty="0" smtClean="0">
                <a:solidFill>
                  <a:srgbClr val="01D5D5"/>
                </a:solidFill>
              </a:rPr>
              <a:t>Cyan</a:t>
            </a:r>
            <a:r>
              <a:rPr lang="en-AU" sz="2800" b="1" dirty="0" smtClean="0"/>
              <a:t>, </a:t>
            </a:r>
            <a:r>
              <a:rPr lang="en-AU" sz="2800" b="1" dirty="0" smtClean="0">
                <a:solidFill>
                  <a:srgbClr val="CA00B2"/>
                </a:solidFill>
              </a:rPr>
              <a:t>Magenta</a:t>
            </a:r>
            <a:r>
              <a:rPr lang="en-AU" sz="2800" b="1" dirty="0" smtClean="0"/>
              <a:t>, </a:t>
            </a:r>
            <a:r>
              <a:rPr lang="en-AU" sz="2800" b="1" dirty="0" smtClean="0">
                <a:solidFill>
                  <a:srgbClr val="E7E200"/>
                </a:solidFill>
              </a:rPr>
              <a:t>Yellow</a:t>
            </a:r>
            <a:r>
              <a:rPr lang="en-AU" sz="2800" b="1" dirty="0" smtClean="0"/>
              <a:t>, Black</a:t>
            </a:r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r>
              <a:rPr lang="en-AU" sz="2800" dirty="0" smtClean="0"/>
              <a:t>	In the RGB system, each pixel is composed of a combination of the 3 primary colours. </a:t>
            </a:r>
          </a:p>
          <a:p>
            <a:pPr>
              <a:buNone/>
            </a:pPr>
            <a:r>
              <a:rPr lang="en-AU" sz="2800" dirty="0" smtClean="0"/>
              <a:t>	There’s 256 shades for each colour, </a:t>
            </a:r>
          </a:p>
          <a:p>
            <a:pPr>
              <a:buNone/>
            </a:pPr>
            <a:r>
              <a:rPr lang="en-AU" sz="2800" dirty="0" smtClean="0"/>
              <a:t>	from 000-255.</a:t>
            </a:r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r>
              <a:rPr lang="en-AU" sz="2800" dirty="0" smtClean="0"/>
              <a:t>	When coded...</a:t>
            </a:r>
          </a:p>
          <a:p>
            <a:pPr>
              <a:buNone/>
            </a:pPr>
            <a:r>
              <a:rPr lang="en-AU" sz="2800" dirty="0" smtClean="0"/>
              <a:t> 	Black (000, 000, 000) </a:t>
            </a:r>
          </a:p>
          <a:p>
            <a:pPr>
              <a:buNone/>
            </a:pPr>
            <a:r>
              <a:rPr lang="en-AU" sz="2800" dirty="0" smtClean="0"/>
              <a:t>	White is (255, 255, 255)</a:t>
            </a:r>
            <a:endParaRPr lang="en-AU" sz="2800" dirty="0"/>
          </a:p>
        </p:txBody>
      </p:sp>
      <p:pic>
        <p:nvPicPr>
          <p:cNvPr id="6146" name="Picture 2" descr="C:\Documents and Settings\RepseP\My Documents\!MCS Curriculum\Year 11 IT\REsources\Images\colourSlid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501456"/>
            <a:ext cx="3203848" cy="3356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Sound and Video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877272"/>
          </a:xfrm>
        </p:spPr>
        <p:txBody>
          <a:bodyPr>
            <a:normAutofit/>
          </a:bodyPr>
          <a:lstStyle/>
          <a:p>
            <a:r>
              <a:rPr lang="en-AU" sz="2800" dirty="0" smtClean="0"/>
              <a:t>Various codes are used to represent audio and video</a:t>
            </a:r>
          </a:p>
          <a:p>
            <a:r>
              <a:rPr lang="en-AU" sz="2800" dirty="0" smtClean="0"/>
              <a:t>A famous one is the audio format </a:t>
            </a:r>
            <a:r>
              <a:rPr lang="en-AU" sz="2800" b="1" dirty="0" smtClean="0"/>
              <a:t>WAV</a:t>
            </a:r>
          </a:p>
          <a:p>
            <a:pPr>
              <a:buNone/>
            </a:pPr>
            <a:r>
              <a:rPr lang="en-AU" sz="2800" dirty="0" smtClean="0"/>
              <a:t>WAV is recorded using </a:t>
            </a:r>
            <a:r>
              <a:rPr lang="en-AU" sz="2800" dirty="0" smtClean="0">
                <a:solidFill>
                  <a:srgbClr val="C00000"/>
                </a:solidFill>
              </a:rPr>
              <a:t>pulse-code modulation </a:t>
            </a:r>
            <a:r>
              <a:rPr lang="en-AU" sz="2800" dirty="0" smtClean="0"/>
              <a:t>(PCM), which digitally represents the sound signal.</a:t>
            </a:r>
          </a:p>
          <a:p>
            <a:pPr>
              <a:buNone/>
            </a:pPr>
            <a:endParaRPr lang="en-AU" sz="1200" dirty="0" smtClean="0"/>
          </a:p>
          <a:p>
            <a:pPr>
              <a:buNone/>
            </a:pPr>
            <a:r>
              <a:rPr lang="en-AU" sz="2800" dirty="0" smtClean="0"/>
              <a:t>The magnitude of the sound is ‘sampled’ at intervals of time.  E.g. 44 100 samples per second, 16 bits per sample.</a:t>
            </a:r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r>
              <a:rPr lang="en-AU" sz="2800" b="1" dirty="0" smtClean="0">
                <a:solidFill>
                  <a:srgbClr val="7030A0"/>
                </a:solidFill>
              </a:rPr>
              <a:t>Video coding systems </a:t>
            </a:r>
            <a:r>
              <a:rPr lang="en-AU" sz="2800" dirty="0" smtClean="0">
                <a:solidFill>
                  <a:srgbClr val="7030A0"/>
                </a:solidFill>
              </a:rPr>
              <a:t>are similar to RGB &amp; CMYK</a:t>
            </a:r>
          </a:p>
          <a:p>
            <a:pPr>
              <a:buNone/>
            </a:pPr>
            <a:r>
              <a:rPr lang="en-AU" sz="2600" dirty="0" smtClean="0">
                <a:solidFill>
                  <a:srgbClr val="7030A0"/>
                </a:solidFill>
              </a:rPr>
              <a:t>An example is the </a:t>
            </a:r>
            <a:r>
              <a:rPr lang="en-AU" sz="2600" b="1" dirty="0" smtClean="0">
                <a:solidFill>
                  <a:srgbClr val="7030A0"/>
                </a:solidFill>
              </a:rPr>
              <a:t>MPEG</a:t>
            </a:r>
            <a:r>
              <a:rPr lang="en-AU" sz="2600" dirty="0" smtClean="0">
                <a:solidFill>
                  <a:srgbClr val="7030A0"/>
                </a:solidFill>
              </a:rPr>
              <a:t> format, combining video &amp; audio</a:t>
            </a:r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endParaRPr lang="en-AU" sz="2800" dirty="0"/>
          </a:p>
        </p:txBody>
      </p:sp>
      <p:pic>
        <p:nvPicPr>
          <p:cNvPr id="7170" name="Picture 2" descr="C:\Documents and Settings\RepseP\My Documents\!MCS Curriculum\Year 11 IT\REsources\Images\audioEncodeAttribut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149080"/>
            <a:ext cx="4283968" cy="1438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lacement Scoresby\Year 11\Network stuff\REsources\Images\lightning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725144"/>
            <a:ext cx="1905015" cy="21328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C MODERN  CURSIVE" pitchFamily="2" charset="0"/>
              </a:rPr>
              <a:t>Lightning Quiz</a:t>
            </a:r>
            <a:endParaRPr lang="en-A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C MODERN  CURSIVE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052736"/>
            <a:ext cx="4644008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1.	Programming vs. Scripting?  + - </a:t>
            </a:r>
          </a:p>
          <a:p>
            <a:pPr marL="457200" indent="-457200">
              <a:spcBef>
                <a:spcPct val="20000"/>
              </a:spcBef>
              <a:defRPr/>
            </a:pPr>
            <a:endParaRPr lang="en-AU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2.	What are a few ways to store variables?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b="1" dirty="0" smtClean="0">
                <a:solidFill>
                  <a:schemeClr val="bg1"/>
                </a:solidFill>
              </a:rPr>
              <a:t>Variables, lists, arrays, databases</a:t>
            </a:r>
          </a:p>
          <a:p>
            <a:pPr marL="457200" indent="-457200">
              <a:spcBef>
                <a:spcPct val="20000"/>
              </a:spcBef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457200" indent="-457200">
              <a:spcBef>
                <a:spcPct val="20000"/>
              </a:spcBef>
              <a:buAutoNum type="arabicPeriod" startAt="3"/>
              <a:defRPr/>
            </a:pPr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What’s a variable?</a:t>
            </a:r>
          </a:p>
          <a:p>
            <a:pPr marL="457200" indent="-457200">
              <a:spcBef>
                <a:spcPct val="20000"/>
              </a:spcBef>
              <a:buAutoNum type="arabicPeriod" startAt="3"/>
              <a:defRPr/>
            </a:pPr>
            <a:endParaRPr lang="en-AU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57200" indent="-457200">
              <a:spcBef>
                <a:spcPct val="20000"/>
              </a:spcBef>
              <a:buAutoNum type="arabicPeriod" startAt="3"/>
              <a:defRPr/>
            </a:pPr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What’s a string?</a:t>
            </a:r>
          </a:p>
          <a:p>
            <a:pPr marL="457200" indent="-457200">
              <a:spcBef>
                <a:spcPct val="20000"/>
              </a:spcBef>
              <a:buAutoNum type="arabicPeriod" startAt="3"/>
              <a:defRPr/>
            </a:pPr>
            <a:endParaRPr lang="en-AU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57200" indent="-457200">
              <a:spcBef>
                <a:spcPct val="20000"/>
              </a:spcBef>
              <a:buAutoNum type="arabicPeriod" startAt="3"/>
              <a:defRPr/>
            </a:pPr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What’s a decimal number?</a:t>
            </a:r>
          </a:p>
          <a:p>
            <a:pPr marL="457200" indent="-457200">
              <a:spcBef>
                <a:spcPct val="20000"/>
              </a:spcBef>
              <a:buAutoNum type="arabicPeriod" startAt="3"/>
              <a:defRPr/>
            </a:pPr>
            <a:endParaRPr lang="en-AU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57200" indent="-457200">
              <a:spcBef>
                <a:spcPct val="20000"/>
              </a:spcBef>
              <a:buFontTx/>
              <a:buAutoNum type="arabicPeriod" startAt="3"/>
              <a:defRPr/>
            </a:pPr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What’s an array?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04048" y="1124744"/>
            <a:ext cx="4139952" cy="5733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/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7.	How are multimedia objects usually stored within programs?	</a:t>
            </a:r>
          </a:p>
          <a:p>
            <a:pPr marL="457200" indent="-457200">
              <a:buAutoNum type="arabicPeriod" startAt="6"/>
            </a:pPr>
            <a:endParaRPr lang="en-AU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57200" indent="-457200"/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8.	Give a few examples of multimedia file formats</a:t>
            </a:r>
          </a:p>
          <a:p>
            <a:pPr marL="457200" indent="-457200">
              <a:buAutoNum type="arabicPeriod" startAt="6"/>
            </a:pPr>
            <a:endParaRPr lang="en-AU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57200" indent="-457200"/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9.	Explain how RGB colours are coded</a:t>
            </a:r>
          </a:p>
          <a:p>
            <a:pPr marL="457200" indent="-457200">
              <a:buAutoNum type="arabicPeriod" startAt="6"/>
            </a:pPr>
            <a:endParaRPr lang="en-AU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57200" indent="-457200"/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10.	What is PCM. Explain.</a:t>
            </a:r>
          </a:p>
          <a:p>
            <a:pPr marL="457200" indent="-457200"/>
            <a:r>
              <a:rPr lang="en-AU" sz="2400" dirty="0" smtClean="0">
                <a:solidFill>
                  <a:schemeClr val="bg1"/>
                </a:solidFill>
              </a:rPr>
              <a:t>	Magnitude of the sound is ‘sampled’, the more sampling per second, the better quality, but larger file</a:t>
            </a:r>
          </a:p>
          <a:p>
            <a:pPr marL="457200" indent="-457200">
              <a:buAutoNum type="arabicPeriod" startAt="6"/>
            </a:pPr>
            <a:endParaRPr lang="en-AU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lightningQuiz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40011" cy="6930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82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alpha val="50000"/>
              </a:schemeClr>
            </a:gs>
            <a:gs pos="50000">
              <a:schemeClr val="bg1"/>
            </a:gs>
            <a:gs pos="100000">
              <a:srgbClr val="92D05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40768"/>
            <a:ext cx="9144000" cy="3386807"/>
          </a:xfrm>
        </p:spPr>
        <p:txBody>
          <a:bodyPr>
            <a:noAutofit/>
          </a:bodyPr>
          <a:lstStyle/>
          <a:p>
            <a:r>
              <a:rPr lang="en-A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stige Elite Std" pitchFamily="49" charset="0"/>
              </a:rPr>
              <a:t>Processing Structures &amp; Commands</a:t>
            </a:r>
            <a:endParaRPr lang="en-A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estige Elite Std" pitchFamily="49" charset="0"/>
            </a:endParaRPr>
          </a:p>
        </p:txBody>
      </p:sp>
      <p:sp>
        <p:nvSpPr>
          <p:cNvPr id="5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2915816" cy="404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000" b="1" dirty="0" smtClean="0">
                <a:latin typeface="Biondi" pitchFamily="2" charset="0"/>
                <a:ea typeface="+mj-ea"/>
                <a:cs typeface="+mj-cs"/>
              </a:rPr>
              <a:t>Return to Index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iondi" pitchFamily="2" charset="0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 rot="20560893">
            <a:off x="4760233" y="629944"/>
            <a:ext cx="4358886" cy="830997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sz="4800" dirty="0" err="1" smtClean="0">
                <a:solidFill>
                  <a:schemeClr val="tx2"/>
                </a:solidFill>
              </a:rPr>
              <a:t>usuallyNoSpaces</a:t>
            </a:r>
            <a:endParaRPr lang="en-AU" sz="44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4941168"/>
            <a:ext cx="2808312" cy="1661993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0E9703"/>
                </a:solidFill>
              </a:rPr>
              <a:t>stop();</a:t>
            </a:r>
          </a:p>
          <a:p>
            <a:endParaRPr lang="en-AU" sz="900" b="1" dirty="0" smtClean="0">
              <a:solidFill>
                <a:srgbClr val="0E9703"/>
              </a:solidFill>
            </a:endParaRPr>
          </a:p>
          <a:p>
            <a:r>
              <a:rPr lang="en-AU" sz="2800" b="1" dirty="0" smtClean="0">
                <a:solidFill>
                  <a:srgbClr val="0E9703"/>
                </a:solidFill>
              </a:rPr>
              <a:t>on (press)</a:t>
            </a:r>
          </a:p>
          <a:p>
            <a:endParaRPr lang="en-AU" sz="900" b="1" dirty="0" smtClean="0">
              <a:solidFill>
                <a:srgbClr val="0E9703"/>
              </a:solidFill>
            </a:endParaRPr>
          </a:p>
          <a:p>
            <a:r>
              <a:rPr lang="en-AU" sz="2800" b="1" dirty="0" smtClean="0">
                <a:solidFill>
                  <a:srgbClr val="0E9703"/>
                </a:solidFill>
              </a:rPr>
              <a:t>{</a:t>
            </a:r>
            <a:r>
              <a:rPr lang="en-AU" sz="2800" b="1" dirty="0" err="1" smtClean="0">
                <a:solidFill>
                  <a:srgbClr val="0E9703"/>
                </a:solidFill>
              </a:rPr>
              <a:t>gotoAndPlay</a:t>
            </a:r>
            <a:r>
              <a:rPr lang="en-AU" sz="2800" b="1" dirty="0" smtClean="0">
                <a:solidFill>
                  <a:srgbClr val="0E9703"/>
                </a:solidFill>
              </a:rPr>
              <a:t>(1);}</a:t>
            </a:r>
            <a:endParaRPr lang="en-AU" sz="2800" b="1" dirty="0">
              <a:solidFill>
                <a:srgbClr val="0E9703"/>
              </a:solidFill>
            </a:endParaRPr>
          </a:p>
        </p:txBody>
      </p:sp>
      <p:pic>
        <p:nvPicPr>
          <p:cNvPr id="2050" name="Picture 2" descr="C:\Documents and Settings\RepseP\My Documents\!MCS Curriculum\Year 11 IT\REsources\Images\comman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5998" y="3933056"/>
            <a:ext cx="293800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786210"/>
          </a:xfrm>
        </p:spPr>
        <p:txBody>
          <a:bodyPr>
            <a:noAutofit/>
          </a:bodyPr>
          <a:lstStyle/>
          <a:p>
            <a:r>
              <a:rPr lang="en-A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stige Elite Std" pitchFamily="49" charset="0"/>
              </a:rPr>
              <a:t>Programming and Scripting Languages</a:t>
            </a:r>
            <a:endParaRPr lang="en-A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estige Elite Std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725144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Sometimes solutions need to have non-standard techniques applied to them to make them more useful.</a:t>
            </a:r>
          </a:p>
          <a:p>
            <a:endParaRPr lang="en-AU" sz="1600" dirty="0" smtClean="0"/>
          </a:p>
          <a:p>
            <a:pPr>
              <a:buNone/>
            </a:pPr>
            <a:r>
              <a:rPr lang="en-AU" b="1" dirty="0" smtClean="0">
                <a:solidFill>
                  <a:srgbClr val="0070C0"/>
                </a:solidFill>
              </a:rPr>
              <a:t>An example...</a:t>
            </a:r>
          </a:p>
          <a:p>
            <a:pPr>
              <a:buNone/>
            </a:pPr>
            <a:r>
              <a:rPr lang="en-AU" dirty="0" smtClean="0">
                <a:solidFill>
                  <a:srgbClr val="0070C0"/>
                </a:solidFill>
              </a:rPr>
              <a:t>Objects and data on the screen can be programmed to be manipulated or modified by pressing a “button”</a:t>
            </a:r>
          </a:p>
          <a:p>
            <a:pPr>
              <a:buNone/>
            </a:pPr>
            <a:endParaRPr lang="en-AU" sz="1100" dirty="0" smtClean="0"/>
          </a:p>
          <a:p>
            <a:pPr>
              <a:buNone/>
            </a:pPr>
            <a:endParaRPr lang="en-AU" sz="1100" dirty="0" smtClean="0"/>
          </a:p>
          <a:p>
            <a:pPr algn="ctr">
              <a:buNone/>
            </a:pPr>
            <a:r>
              <a:rPr lang="en-AU" sz="1800" dirty="0" smtClean="0"/>
              <a:t>		</a:t>
            </a:r>
            <a:r>
              <a:rPr lang="en-AU" sz="2400" b="1" dirty="0" smtClean="0">
                <a:solidFill>
                  <a:srgbClr val="002060"/>
                </a:solidFill>
              </a:rPr>
              <a:t>on (press) {</a:t>
            </a:r>
            <a:r>
              <a:rPr lang="en-AU" sz="2400" b="1" dirty="0" err="1" smtClean="0">
                <a:solidFill>
                  <a:srgbClr val="002060"/>
                </a:solidFill>
              </a:rPr>
              <a:t>gotoAndPlay</a:t>
            </a:r>
            <a:r>
              <a:rPr lang="en-AU" sz="2400" b="1" dirty="0" smtClean="0">
                <a:solidFill>
                  <a:srgbClr val="002060"/>
                </a:solidFill>
              </a:rPr>
              <a:t>(1);} </a:t>
            </a:r>
            <a:endParaRPr lang="en-AU" sz="1800" b="1" dirty="0" smtClean="0">
              <a:solidFill>
                <a:srgbClr val="002060"/>
              </a:solidFill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6948264" y="6093296"/>
            <a:ext cx="2016224" cy="52322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2800" b="1" dirty="0" smtClean="0"/>
              <a:t>Start Button</a:t>
            </a:r>
            <a:endParaRPr lang="en-AU" sz="2800" b="1" dirty="0"/>
          </a:p>
        </p:txBody>
      </p:sp>
      <p:sp>
        <p:nvSpPr>
          <p:cNvPr id="5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2915816" cy="404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000" b="1" dirty="0" smtClean="0">
                <a:latin typeface="Biondi" pitchFamily="2" charset="0"/>
                <a:ea typeface="+mj-ea"/>
                <a:cs typeface="+mj-cs"/>
              </a:rPr>
              <a:t>Return to Index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iondi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alpha val="40000"/>
              </a:schemeClr>
            </a:gs>
            <a:gs pos="50000">
              <a:schemeClr val="bg1"/>
            </a:gs>
            <a:gs pos="100000">
              <a:srgbClr val="92D05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Syntax &amp; Gramma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589240"/>
          </a:xfrm>
        </p:spPr>
        <p:txBody>
          <a:bodyPr>
            <a:normAutofit lnSpcReduction="10000"/>
          </a:bodyPr>
          <a:lstStyle/>
          <a:p>
            <a:r>
              <a:rPr lang="en-AU" sz="2800" dirty="0" smtClean="0"/>
              <a:t>All languages have syntax, Gramma &amp; rules that specify the way the features of the language can be manipulated  or processed.</a:t>
            </a:r>
          </a:p>
          <a:p>
            <a:endParaRPr lang="en-AU" sz="1050" dirty="0" smtClean="0"/>
          </a:p>
          <a:p>
            <a:r>
              <a:rPr lang="en-AU" sz="2800" dirty="0" smtClean="0"/>
              <a:t>Applications usually have auto syntax checkers.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2800" b="1" dirty="0" smtClean="0">
                <a:solidFill>
                  <a:srgbClr val="C00000"/>
                </a:solidFill>
              </a:rPr>
              <a:t>Some of the fundamental elements of programming syntax &amp; gramma are:</a:t>
            </a:r>
          </a:p>
          <a:p>
            <a:pPr>
              <a:buNone/>
            </a:pPr>
            <a:r>
              <a:rPr lang="en-AU" sz="2800" b="1" dirty="0" smtClean="0"/>
              <a:t>Symbols</a:t>
            </a:r>
            <a:r>
              <a:rPr lang="en-AU" sz="2800" dirty="0" smtClean="0"/>
              <a:t> </a:t>
            </a:r>
            <a:r>
              <a:rPr lang="en-AU" sz="2800" dirty="0" smtClean="0">
                <a:solidFill>
                  <a:srgbClr val="0E9703"/>
                </a:solidFill>
              </a:rPr>
              <a:t>=, $, %, &lt;, &gt;, x, +, /, -</a:t>
            </a:r>
          </a:p>
          <a:p>
            <a:pPr>
              <a:buNone/>
            </a:pPr>
            <a:endParaRPr lang="en-AU" sz="2800" dirty="0" smtClean="0">
              <a:solidFill>
                <a:srgbClr val="0E9703"/>
              </a:solidFill>
            </a:endParaRPr>
          </a:p>
          <a:p>
            <a:pPr>
              <a:buNone/>
            </a:pPr>
            <a:r>
              <a:rPr lang="en-AU" sz="2800" b="1" dirty="0" smtClean="0"/>
              <a:t>Identifiers</a:t>
            </a:r>
            <a:r>
              <a:rPr lang="en-AU" sz="2800" dirty="0" smtClean="0"/>
              <a:t> </a:t>
            </a:r>
            <a:r>
              <a:rPr lang="en-AU" sz="2800" dirty="0" smtClean="0">
                <a:solidFill>
                  <a:srgbClr val="0E9703"/>
                </a:solidFill>
              </a:rPr>
              <a:t>names for variables, properties, functions</a:t>
            </a:r>
          </a:p>
          <a:p>
            <a:pPr>
              <a:buNone/>
            </a:pPr>
            <a:endParaRPr lang="en-AU" sz="2800" b="1" dirty="0" smtClean="0"/>
          </a:p>
          <a:p>
            <a:pPr>
              <a:buNone/>
            </a:pPr>
            <a:r>
              <a:rPr lang="en-AU" sz="2800" b="1" dirty="0" smtClean="0"/>
              <a:t>Command/Instruction</a:t>
            </a:r>
            <a:r>
              <a:rPr lang="en-AU" sz="2800" dirty="0" smtClean="0"/>
              <a:t> </a:t>
            </a:r>
            <a:r>
              <a:rPr lang="en-AU" sz="2800" dirty="0" smtClean="0">
                <a:solidFill>
                  <a:srgbClr val="0E9703"/>
                </a:solidFill>
              </a:rPr>
              <a:t>word that defines activity.</a:t>
            </a:r>
          </a:p>
          <a:p>
            <a:pPr>
              <a:buNone/>
            </a:pPr>
            <a:endParaRPr lang="en-AU" sz="2800" dirty="0">
              <a:solidFill>
                <a:srgbClr val="0E970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20560893">
            <a:off x="6855005" y="4404741"/>
            <a:ext cx="22717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dirty="0" err="1" smtClean="0">
                <a:solidFill>
                  <a:schemeClr val="tx2"/>
                </a:solidFill>
              </a:rPr>
              <a:t>usuallyNoSpaces</a:t>
            </a:r>
            <a:endParaRPr lang="en-AU" sz="2000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rot="20671950">
            <a:off x="7669263" y="5988821"/>
            <a:ext cx="1439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dirty="0" smtClean="0">
                <a:solidFill>
                  <a:schemeClr val="tx2"/>
                </a:solidFill>
              </a:rPr>
              <a:t>Print, Play</a:t>
            </a:r>
            <a:endParaRPr lang="en-A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alpha val="40000"/>
              </a:schemeClr>
            </a:gs>
            <a:gs pos="50000">
              <a:schemeClr val="bg1"/>
            </a:gs>
            <a:gs pos="100000">
              <a:srgbClr val="92D05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Syntax &amp; Gramma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589240"/>
          </a:xfrm>
        </p:spPr>
        <p:txBody>
          <a:bodyPr/>
          <a:lstStyle/>
          <a:p>
            <a:pPr>
              <a:buNone/>
            </a:pPr>
            <a:r>
              <a:rPr lang="en-AU" sz="2800" b="1" dirty="0" smtClean="0"/>
              <a:t>Reserved Words </a:t>
            </a:r>
            <a:r>
              <a:rPr lang="en-AU" sz="2800" dirty="0" smtClean="0">
                <a:solidFill>
                  <a:srgbClr val="0E9703"/>
                </a:solidFill>
              </a:rPr>
              <a:t>commands &amp; identifiers that can’t be sued for anything else. </a:t>
            </a:r>
          </a:p>
          <a:p>
            <a:pPr>
              <a:buNone/>
            </a:pPr>
            <a:endParaRPr lang="en-AU" sz="1000" b="1" dirty="0" smtClean="0"/>
          </a:p>
          <a:p>
            <a:pPr>
              <a:buNone/>
            </a:pPr>
            <a:r>
              <a:rPr lang="en-AU" sz="2800" b="1" dirty="0" smtClean="0"/>
              <a:t>Numbers</a:t>
            </a:r>
            <a:r>
              <a:rPr lang="en-AU" sz="2800" dirty="0" smtClean="0"/>
              <a:t> </a:t>
            </a:r>
            <a:r>
              <a:rPr lang="en-AU" sz="2800" dirty="0" smtClean="0">
                <a:solidFill>
                  <a:srgbClr val="0E9703"/>
                </a:solidFill>
              </a:rPr>
              <a:t>numerical values and operation symbols   +, -, x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2800" b="1" dirty="0" smtClean="0"/>
              <a:t>Characters </a:t>
            </a:r>
            <a:r>
              <a:rPr lang="en-AU" sz="2800" dirty="0" smtClean="0"/>
              <a:t>“</a:t>
            </a:r>
            <a:r>
              <a:rPr lang="en-AU" sz="2800" dirty="0" smtClean="0">
                <a:solidFill>
                  <a:srgbClr val="0E9703"/>
                </a:solidFill>
              </a:rPr>
              <a:t>Characters in quotation marks”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2800" b="1" dirty="0" smtClean="0"/>
              <a:t>Comments</a:t>
            </a:r>
            <a:r>
              <a:rPr lang="en-AU" sz="2800" dirty="0" smtClean="0"/>
              <a:t> </a:t>
            </a:r>
            <a:r>
              <a:rPr lang="en-AU" sz="2800" dirty="0" smtClean="0">
                <a:solidFill>
                  <a:srgbClr val="0E9703"/>
                </a:solidFill>
              </a:rPr>
              <a:t>describing the code or function. Usually proceeded with // or * or contained in { }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2800" dirty="0"/>
          </a:p>
        </p:txBody>
      </p:sp>
      <p:sp>
        <p:nvSpPr>
          <p:cNvPr id="7" name="Rectangle 6"/>
          <p:cNvSpPr/>
          <p:nvPr/>
        </p:nvSpPr>
        <p:spPr>
          <a:xfrm rot="20609925">
            <a:off x="6618886" y="1687906"/>
            <a:ext cx="2511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dirty="0" smtClean="0">
                <a:solidFill>
                  <a:schemeClr val="tx2"/>
                </a:solidFill>
              </a:rPr>
              <a:t>If, else, close, print</a:t>
            </a:r>
            <a:endParaRPr lang="en-AU" sz="2000" dirty="0">
              <a:solidFill>
                <a:schemeClr val="tx2"/>
              </a:solidFill>
            </a:endParaRPr>
          </a:p>
        </p:txBody>
      </p:sp>
      <p:pic>
        <p:nvPicPr>
          <p:cNvPr id="3075" name="Picture 3" descr="C:\Documents and Settings\RepseP\My Documents\!MCS Curriculum\Year 11 IT\REsources\Images\reserv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692622"/>
            <a:ext cx="3635896" cy="21653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C:\Documents and Settings\RepseP\My Documents\!MCS Curriculum\Year 11 IT\REsources\Images\quotationMarksWithFinger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97152"/>
            <a:ext cx="2315798" cy="2060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alpha val="40000"/>
              </a:schemeClr>
            </a:gs>
            <a:gs pos="50000">
              <a:schemeClr val="bg1"/>
            </a:gs>
            <a:gs pos="100000">
              <a:srgbClr val="92D05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Assignment Statements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Are basic instructions of any program.</a:t>
            </a:r>
          </a:p>
          <a:p>
            <a:r>
              <a:rPr lang="en-AU" dirty="0" smtClean="0"/>
              <a:t>Instructions that assigns/stores values to memory locations.</a:t>
            </a:r>
          </a:p>
          <a:p>
            <a:pPr>
              <a:buNone/>
            </a:pPr>
            <a:endParaRPr lang="en-AU" sz="1100" dirty="0" smtClean="0"/>
          </a:p>
          <a:p>
            <a:pPr>
              <a:buNone/>
            </a:pPr>
            <a:r>
              <a:rPr lang="en-AU" dirty="0" smtClean="0"/>
              <a:t>Statements usually started &amp; ended with </a:t>
            </a:r>
            <a:r>
              <a:rPr lang="en-AU" b="1" dirty="0" smtClean="0">
                <a:solidFill>
                  <a:srgbClr val="0E9703"/>
                </a:solidFill>
              </a:rPr>
              <a:t>{</a:t>
            </a:r>
            <a:r>
              <a:rPr lang="en-AU" dirty="0" smtClean="0"/>
              <a:t> or </a:t>
            </a:r>
            <a:r>
              <a:rPr lang="en-AU" b="1" dirty="0" smtClean="0">
                <a:solidFill>
                  <a:srgbClr val="0E9703"/>
                </a:solidFill>
              </a:rPr>
              <a:t>} </a:t>
            </a:r>
            <a:r>
              <a:rPr lang="en-AU" dirty="0" smtClean="0"/>
              <a:t> </a:t>
            </a:r>
          </a:p>
          <a:p>
            <a:endParaRPr lang="en-AU" sz="1600" dirty="0" smtClean="0"/>
          </a:p>
          <a:p>
            <a:r>
              <a:rPr lang="en-AU" dirty="0" smtClean="0"/>
              <a:t>A simple example would be </a:t>
            </a:r>
            <a:r>
              <a:rPr lang="en-AU" b="1" dirty="0" smtClean="0">
                <a:solidFill>
                  <a:schemeClr val="tx2"/>
                </a:solidFill>
              </a:rPr>
              <a:t>score = 10</a:t>
            </a:r>
          </a:p>
          <a:p>
            <a:pPr>
              <a:buNone/>
            </a:pPr>
            <a:r>
              <a:rPr lang="en-AU" b="1" dirty="0" smtClean="0">
                <a:solidFill>
                  <a:schemeClr val="tx2"/>
                </a:solidFill>
              </a:rPr>
              <a:t>				</a:t>
            </a:r>
            <a:r>
              <a:rPr lang="en-AU" sz="2800" b="1" dirty="0" smtClean="0">
                <a:solidFill>
                  <a:schemeClr val="tx2"/>
                </a:solidFill>
              </a:rPr>
              <a:t>Assigning a value to a variable.</a:t>
            </a:r>
            <a:endParaRPr lang="en-AU" b="1" dirty="0" smtClean="0">
              <a:solidFill>
                <a:schemeClr val="tx2"/>
              </a:solidFill>
            </a:endParaRPr>
          </a:p>
          <a:p>
            <a:r>
              <a:rPr lang="en-AU" dirty="0" smtClean="0"/>
              <a:t>This means that the value </a:t>
            </a:r>
            <a:r>
              <a:rPr lang="en-AU" dirty="0" smtClean="0">
                <a:solidFill>
                  <a:srgbClr val="0E9703"/>
                </a:solidFill>
              </a:rPr>
              <a:t>10</a:t>
            </a:r>
            <a:r>
              <a:rPr lang="en-AU" dirty="0" smtClean="0"/>
              <a:t> has been put into the memory location called “</a:t>
            </a:r>
            <a:r>
              <a:rPr lang="en-AU" dirty="0" smtClean="0">
                <a:solidFill>
                  <a:srgbClr val="0E9703"/>
                </a:solidFill>
              </a:rPr>
              <a:t>score</a:t>
            </a:r>
            <a:r>
              <a:rPr lang="en-AU" dirty="0" smtClean="0"/>
              <a:t>”</a:t>
            </a:r>
            <a:endParaRPr lang="en-AU" dirty="0"/>
          </a:p>
        </p:txBody>
      </p:sp>
      <p:pic>
        <p:nvPicPr>
          <p:cNvPr id="1026" name="Picture 2" descr="C:\Documents and Settings\RepseP\My Documents\!MCS Curriculum\Year 11 IT\REsources\Images\score=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819794"/>
            <a:ext cx="1907704" cy="1038206"/>
          </a:xfrm>
          <a:prstGeom prst="rect">
            <a:avLst/>
          </a:prstGeom>
          <a:noFill/>
        </p:spPr>
      </p:pic>
      <p:pic>
        <p:nvPicPr>
          <p:cNvPr id="1027" name="Picture 3" descr="C:\Documents and Settings\RepseP\My Documents\!MCS Curriculum\Year 11 IT\REsources\Images\scoreVariab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814" y="6104805"/>
            <a:ext cx="5292186" cy="753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alpha val="40000"/>
              </a:schemeClr>
            </a:gs>
            <a:gs pos="50000">
              <a:schemeClr val="bg1"/>
            </a:gs>
            <a:gs pos="100000">
              <a:srgbClr val="92D05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pPr algn="l"/>
            <a:r>
              <a:rPr lang="en-AU" sz="5000" b="1" dirty="0" smtClean="0"/>
              <a:t>Expressions</a:t>
            </a:r>
            <a:endParaRPr lang="en-AU" sz="5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2448272"/>
          </a:xfrm>
        </p:spPr>
        <p:txBody>
          <a:bodyPr/>
          <a:lstStyle/>
          <a:p>
            <a:r>
              <a:rPr lang="en-AU" dirty="0" smtClean="0"/>
              <a:t>Return calculated values that can be assigned to variables or used in another expression.</a:t>
            </a:r>
          </a:p>
          <a:p>
            <a:r>
              <a:rPr lang="en-AU" dirty="0" smtClean="0"/>
              <a:t>E.g. </a:t>
            </a:r>
            <a:r>
              <a:rPr lang="en-AU" b="1" dirty="0" smtClean="0">
                <a:solidFill>
                  <a:srgbClr val="0E9703"/>
                </a:solidFill>
              </a:rPr>
              <a:t>Hours X Rate</a:t>
            </a:r>
            <a:r>
              <a:rPr lang="en-AU" dirty="0" smtClean="0"/>
              <a:t>	{product of Hours &amp; Rate}</a:t>
            </a:r>
          </a:p>
          <a:p>
            <a:r>
              <a:rPr lang="en-AU" dirty="0" smtClean="0"/>
              <a:t>E.g. </a:t>
            </a:r>
            <a:r>
              <a:rPr lang="en-AU" b="1" dirty="0" smtClean="0">
                <a:solidFill>
                  <a:srgbClr val="0E9703"/>
                </a:solidFill>
              </a:rPr>
              <a:t>Z/(1-Y)	</a:t>
            </a:r>
            <a:r>
              <a:rPr lang="en-AU" dirty="0" smtClean="0"/>
              <a:t>	{Division of Z by(1-Y)</a:t>
            </a:r>
            <a:endParaRPr lang="en-AU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501008"/>
            <a:ext cx="9144000" cy="769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Operators</a:t>
            </a:r>
            <a:endParaRPr kumimoji="0" lang="en-A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4221088"/>
            <a:ext cx="8229600" cy="2492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AU" sz="3200" dirty="0" smtClean="0"/>
              <a:t>Perform specific functions of types of data.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</a:t>
            </a:r>
            <a:r>
              <a:rPr kumimoji="0" lang="en-A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AU" sz="3200" dirty="0" smtClean="0"/>
              <a:t>A </a:t>
            </a:r>
            <a:r>
              <a:rPr lang="en-AU" sz="3200" b="1" dirty="0" smtClean="0">
                <a:solidFill>
                  <a:srgbClr val="0E9703"/>
                </a:solidFill>
              </a:rPr>
              <a:t>+</a:t>
            </a:r>
            <a:r>
              <a:rPr lang="en-AU" sz="3200" dirty="0" smtClean="0"/>
              <a:t> B		the </a:t>
            </a:r>
            <a:r>
              <a:rPr lang="en-AU" sz="3200" b="1" dirty="0" smtClean="0">
                <a:solidFill>
                  <a:srgbClr val="0E9703"/>
                </a:solidFill>
              </a:rPr>
              <a:t>plus</a:t>
            </a:r>
            <a:r>
              <a:rPr lang="en-AU" sz="3200" dirty="0" smtClean="0"/>
              <a:t> is the operator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 42</a:t>
            </a: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E970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21		42 is greater than 21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alpha val="40000"/>
              </a:schemeClr>
            </a:gs>
            <a:gs pos="50000">
              <a:schemeClr val="bg1"/>
            </a:gs>
            <a:gs pos="100000">
              <a:srgbClr val="92D05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Control Structures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6612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AU" sz="3900" b="1" dirty="0" smtClean="0">
                <a:solidFill>
                  <a:srgbClr val="C00000"/>
                </a:solidFill>
              </a:rPr>
              <a:t>Sequence</a:t>
            </a:r>
            <a:r>
              <a:rPr lang="en-AU" b="1" dirty="0" smtClean="0">
                <a:solidFill>
                  <a:srgbClr val="0E9703"/>
                </a:solidFill>
              </a:rPr>
              <a:t>   </a:t>
            </a:r>
            <a:r>
              <a:rPr lang="en-AU" dirty="0" smtClean="0"/>
              <a:t>code will be read by the program sequentially, from top to bottom.</a:t>
            </a:r>
          </a:p>
          <a:p>
            <a:pPr>
              <a:buNone/>
            </a:pPr>
            <a:endParaRPr lang="en-AU" sz="3500" dirty="0" smtClean="0"/>
          </a:p>
          <a:p>
            <a:pPr>
              <a:buNone/>
            </a:pPr>
            <a:r>
              <a:rPr lang="en-AU" sz="3900" b="1" dirty="0" smtClean="0">
                <a:solidFill>
                  <a:srgbClr val="C00000"/>
                </a:solidFill>
              </a:rPr>
              <a:t>Selection</a:t>
            </a:r>
            <a:r>
              <a:rPr lang="en-AU" dirty="0" smtClean="0"/>
              <a:t>	code that allows a user to choose multiple options, but is still one block of code.</a:t>
            </a:r>
          </a:p>
          <a:p>
            <a:pPr>
              <a:buNone/>
            </a:pPr>
            <a:r>
              <a:rPr lang="en-AU" sz="2800" dirty="0" smtClean="0"/>
              <a:t>E.g. </a:t>
            </a:r>
            <a:r>
              <a:rPr lang="en-AU" sz="2400" b="1" dirty="0" smtClean="0">
                <a:solidFill>
                  <a:srgbClr val="0E9703"/>
                </a:solidFill>
              </a:rPr>
              <a:t>IF</a:t>
            </a:r>
            <a:r>
              <a:rPr lang="en-AU" sz="2400" dirty="0" smtClean="0"/>
              <a:t> gender = “</a:t>
            </a:r>
            <a:r>
              <a:rPr lang="en-AU" sz="2400" b="1" dirty="0" smtClean="0">
                <a:solidFill>
                  <a:srgbClr val="0E9703"/>
                </a:solidFill>
              </a:rPr>
              <a:t>Male</a:t>
            </a:r>
            <a:r>
              <a:rPr lang="en-AU" sz="2400" dirty="0" smtClean="0"/>
              <a:t>” </a:t>
            </a:r>
            <a:r>
              <a:rPr lang="en-AU" sz="2400" b="1" dirty="0" smtClean="0">
                <a:solidFill>
                  <a:srgbClr val="0E9703"/>
                </a:solidFill>
              </a:rPr>
              <a:t>THEN</a:t>
            </a:r>
            <a:r>
              <a:rPr lang="en-AU" sz="2400" dirty="0" smtClean="0"/>
              <a:t> </a:t>
            </a:r>
            <a:r>
              <a:rPr lang="en-AU" sz="2400" dirty="0" err="1" smtClean="0"/>
              <a:t>numBoys</a:t>
            </a:r>
            <a:r>
              <a:rPr lang="en-AU" sz="2400" dirty="0" smtClean="0"/>
              <a:t> = </a:t>
            </a:r>
            <a:r>
              <a:rPr lang="en-AU" sz="2400" dirty="0" err="1" smtClean="0"/>
              <a:t>numBoys</a:t>
            </a:r>
            <a:r>
              <a:rPr lang="en-AU" sz="2400" dirty="0" smtClean="0"/>
              <a:t> + 1</a:t>
            </a:r>
          </a:p>
          <a:p>
            <a:pPr>
              <a:buNone/>
            </a:pPr>
            <a:r>
              <a:rPr lang="en-AU" sz="2400" dirty="0" smtClean="0"/>
              <a:t>	    </a:t>
            </a:r>
            <a:r>
              <a:rPr lang="en-AU" sz="2400" b="1" dirty="0" smtClean="0">
                <a:solidFill>
                  <a:srgbClr val="0E9703"/>
                </a:solidFill>
              </a:rPr>
              <a:t>ELSE</a:t>
            </a:r>
            <a:r>
              <a:rPr lang="en-AU" sz="2400" dirty="0" smtClean="0"/>
              <a:t> </a:t>
            </a:r>
            <a:r>
              <a:rPr lang="en-AU" sz="2400" dirty="0" err="1" smtClean="0"/>
              <a:t>NumGirls</a:t>
            </a:r>
            <a:r>
              <a:rPr lang="en-AU" sz="2400" dirty="0" smtClean="0"/>
              <a:t> + 1</a:t>
            </a:r>
          </a:p>
          <a:p>
            <a:pPr>
              <a:buNone/>
            </a:pPr>
            <a:endParaRPr lang="en-AU" sz="2200" dirty="0" smtClean="0"/>
          </a:p>
          <a:p>
            <a:pPr>
              <a:buNone/>
            </a:pPr>
            <a:r>
              <a:rPr lang="en-AU" sz="3900" b="1" dirty="0" smtClean="0">
                <a:solidFill>
                  <a:srgbClr val="C00000"/>
                </a:solidFill>
              </a:rPr>
              <a:t>Iteration</a:t>
            </a:r>
            <a:r>
              <a:rPr lang="en-AU" dirty="0" smtClean="0"/>
              <a:t>	   Executes statements repeatedly.</a:t>
            </a:r>
          </a:p>
          <a:p>
            <a:pPr>
              <a:buNone/>
            </a:pPr>
            <a:r>
              <a:rPr lang="en-AU" b="1" dirty="0" smtClean="0">
                <a:solidFill>
                  <a:srgbClr val="0E9703"/>
                </a:solidFill>
              </a:rPr>
              <a:t>for-do</a:t>
            </a:r>
            <a:r>
              <a:rPr lang="en-AU" dirty="0" smtClean="0"/>
              <a:t>	   Repeats a specific no. of times.</a:t>
            </a:r>
          </a:p>
          <a:p>
            <a:pPr>
              <a:buNone/>
            </a:pPr>
            <a:r>
              <a:rPr lang="en-AU" b="1" dirty="0" smtClean="0">
                <a:solidFill>
                  <a:srgbClr val="0E9703"/>
                </a:solidFill>
              </a:rPr>
              <a:t>while-do</a:t>
            </a:r>
            <a:r>
              <a:rPr lang="en-AU" dirty="0" smtClean="0"/>
              <a:t>	   Repeats while a conditions is true</a:t>
            </a:r>
          </a:p>
          <a:p>
            <a:pPr>
              <a:buNone/>
            </a:pPr>
            <a:r>
              <a:rPr lang="en-AU" b="1" dirty="0" smtClean="0">
                <a:solidFill>
                  <a:srgbClr val="0E9703"/>
                </a:solidFill>
              </a:rPr>
              <a:t>repeat-until</a:t>
            </a:r>
            <a:r>
              <a:rPr lang="en-AU" dirty="0" smtClean="0"/>
              <a:t>  Repeats a specific no. of times, 			   but also has a condition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7092280" y="1700808"/>
            <a:ext cx="1801216" cy="9848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1600" b="1" dirty="0" smtClean="0">
                <a:solidFill>
                  <a:srgbClr val="0E9703"/>
                </a:solidFill>
              </a:rPr>
              <a:t>stop();</a:t>
            </a:r>
          </a:p>
          <a:p>
            <a:endParaRPr lang="en-AU" sz="500" b="1" dirty="0" smtClean="0">
              <a:solidFill>
                <a:srgbClr val="0E9703"/>
              </a:solidFill>
            </a:endParaRPr>
          </a:p>
          <a:p>
            <a:r>
              <a:rPr lang="en-AU" sz="1600" b="1" dirty="0" smtClean="0">
                <a:solidFill>
                  <a:srgbClr val="0E9703"/>
                </a:solidFill>
              </a:rPr>
              <a:t>on (press)</a:t>
            </a:r>
          </a:p>
          <a:p>
            <a:endParaRPr lang="en-AU" sz="500" b="1" dirty="0" smtClean="0">
              <a:solidFill>
                <a:srgbClr val="0E9703"/>
              </a:solidFill>
            </a:endParaRPr>
          </a:p>
          <a:p>
            <a:r>
              <a:rPr lang="en-AU" sz="1600" b="1" dirty="0" smtClean="0">
                <a:solidFill>
                  <a:srgbClr val="0E9703"/>
                </a:solidFill>
              </a:rPr>
              <a:t>{</a:t>
            </a:r>
            <a:r>
              <a:rPr lang="en-AU" sz="1600" b="1" dirty="0" err="1" smtClean="0">
                <a:solidFill>
                  <a:srgbClr val="0E9703"/>
                </a:solidFill>
              </a:rPr>
              <a:t>gotoAndPlay</a:t>
            </a:r>
            <a:r>
              <a:rPr lang="en-AU" sz="1600" b="1" dirty="0" smtClean="0">
                <a:solidFill>
                  <a:srgbClr val="0E9703"/>
                </a:solidFill>
              </a:rPr>
              <a:t>(1);}</a:t>
            </a:r>
            <a:endParaRPr lang="en-AU" sz="1600" b="1" dirty="0">
              <a:solidFill>
                <a:srgbClr val="0E970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alpha val="40000"/>
              </a:schemeClr>
            </a:gs>
            <a:gs pos="50000">
              <a:schemeClr val="bg1"/>
            </a:gs>
            <a:gs pos="100000">
              <a:srgbClr val="92D05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Naming Conventions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/>
          <a:lstStyle/>
          <a:p>
            <a:r>
              <a:rPr lang="en-AU" dirty="0" smtClean="0"/>
              <a:t>The most important features of the </a:t>
            </a:r>
          </a:p>
          <a:p>
            <a:pPr>
              <a:buNone/>
            </a:pPr>
            <a:r>
              <a:rPr lang="en-AU" dirty="0" smtClean="0"/>
              <a:t>	names of files, objects &amp; variables is that they are </a:t>
            </a:r>
            <a:r>
              <a:rPr lang="en-AU" b="1" u="sng" dirty="0" smtClean="0">
                <a:solidFill>
                  <a:srgbClr val="C00000"/>
                </a:solidFill>
              </a:rPr>
              <a:t>meaningful &amp; consistent!</a:t>
            </a:r>
          </a:p>
          <a:p>
            <a:endParaRPr lang="en-AU" sz="1200" b="1" u="sng" dirty="0" smtClean="0">
              <a:solidFill>
                <a:srgbClr val="C00000"/>
              </a:solidFill>
            </a:endParaRPr>
          </a:p>
          <a:p>
            <a:r>
              <a:rPr lang="en-AU" dirty="0" smtClean="0"/>
              <a:t>Make sure you don’t use reserved words like release, button, name, click, </a:t>
            </a:r>
            <a:r>
              <a:rPr lang="en-AU" dirty="0" err="1" smtClean="0"/>
              <a:t>ect</a:t>
            </a:r>
            <a:r>
              <a:rPr lang="en-AU" dirty="0" smtClean="0"/>
              <a:t>.</a:t>
            </a:r>
          </a:p>
          <a:p>
            <a:endParaRPr lang="en-AU" sz="1200" dirty="0" smtClean="0"/>
          </a:p>
          <a:p>
            <a:pPr algn="ctr">
              <a:buNone/>
            </a:pPr>
            <a:r>
              <a:rPr lang="en-AU" b="1" dirty="0" smtClean="0"/>
              <a:t>Conventions I want you to use in FLASH</a:t>
            </a:r>
          </a:p>
          <a:p>
            <a:pPr>
              <a:buNone/>
            </a:pPr>
            <a:r>
              <a:rPr lang="en-AU" dirty="0" smtClean="0"/>
              <a:t>Abbreviations	</a:t>
            </a:r>
            <a:r>
              <a:rPr lang="en-AU" b="1" dirty="0" smtClean="0">
                <a:solidFill>
                  <a:srgbClr val="0E9703"/>
                </a:solidFill>
              </a:rPr>
              <a:t>Mc, </a:t>
            </a:r>
            <a:r>
              <a:rPr lang="en-AU" b="1" dirty="0" err="1" smtClean="0">
                <a:solidFill>
                  <a:srgbClr val="0E9703"/>
                </a:solidFill>
              </a:rPr>
              <a:t>Btn</a:t>
            </a:r>
            <a:r>
              <a:rPr lang="en-AU" b="1" dirty="0" smtClean="0">
                <a:solidFill>
                  <a:srgbClr val="0E9703"/>
                </a:solidFill>
              </a:rPr>
              <a:t>, </a:t>
            </a:r>
            <a:r>
              <a:rPr lang="en-AU" b="1" dirty="0" err="1" smtClean="0">
                <a:solidFill>
                  <a:srgbClr val="0E9703"/>
                </a:solidFill>
              </a:rPr>
              <a:t>Gr</a:t>
            </a:r>
            <a:endParaRPr lang="en-AU" b="1" dirty="0" smtClean="0">
              <a:solidFill>
                <a:srgbClr val="0E9703"/>
              </a:solidFill>
            </a:endParaRPr>
          </a:p>
          <a:p>
            <a:pPr>
              <a:buNone/>
            </a:pPr>
            <a:r>
              <a:rPr lang="en-AU" dirty="0" smtClean="0"/>
              <a:t>Lowercase, uppercase, no spaces  ... </a:t>
            </a:r>
            <a:r>
              <a:rPr lang="en-AU" dirty="0" err="1" smtClean="0"/>
              <a:t>Eg</a:t>
            </a:r>
            <a:r>
              <a:rPr lang="en-AU" dirty="0" smtClean="0"/>
              <a:t>.</a:t>
            </a:r>
          </a:p>
          <a:p>
            <a:pPr>
              <a:buNone/>
            </a:pPr>
            <a:r>
              <a:rPr lang="en-AU" b="1" dirty="0" err="1" smtClean="0">
                <a:solidFill>
                  <a:srgbClr val="0E9703"/>
                </a:solidFill>
              </a:rPr>
              <a:t>mrRepse</a:t>
            </a:r>
            <a:r>
              <a:rPr lang="en-AU" b="1" dirty="0" smtClean="0">
                <a:solidFill>
                  <a:srgbClr val="0E9703"/>
                </a:solidFill>
              </a:rPr>
              <a:t>, </a:t>
            </a:r>
            <a:r>
              <a:rPr lang="en-AU" b="1" dirty="0" err="1" smtClean="0">
                <a:solidFill>
                  <a:srgbClr val="0E9703"/>
                </a:solidFill>
              </a:rPr>
              <a:t>startBtn</a:t>
            </a:r>
            <a:r>
              <a:rPr lang="en-AU" b="1" dirty="0" smtClean="0">
                <a:solidFill>
                  <a:srgbClr val="0E9703"/>
                </a:solidFill>
              </a:rPr>
              <a:t>, </a:t>
            </a:r>
            <a:r>
              <a:rPr lang="en-AU" b="1" dirty="0" err="1" smtClean="0">
                <a:solidFill>
                  <a:srgbClr val="0E9703"/>
                </a:solidFill>
              </a:rPr>
              <a:t>totalTally</a:t>
            </a:r>
            <a:r>
              <a:rPr lang="en-AU" b="1" dirty="0" smtClean="0">
                <a:solidFill>
                  <a:srgbClr val="0E9703"/>
                </a:solidFill>
              </a:rPr>
              <a:t>, </a:t>
            </a:r>
            <a:r>
              <a:rPr lang="en-AU" b="1" dirty="0" err="1" smtClean="0">
                <a:solidFill>
                  <a:srgbClr val="0E9703"/>
                </a:solidFill>
              </a:rPr>
              <a:t>supermanMc</a:t>
            </a:r>
            <a:endParaRPr lang="en-AU" b="1" dirty="0" smtClean="0">
              <a:solidFill>
                <a:srgbClr val="0E9703"/>
              </a:solidFill>
            </a:endParaRPr>
          </a:p>
          <a:p>
            <a:pPr>
              <a:buNone/>
            </a:pPr>
            <a:endParaRPr lang="en-AU" dirty="0"/>
          </a:p>
        </p:txBody>
      </p:sp>
      <p:pic>
        <p:nvPicPr>
          <p:cNvPr id="4098" name="Picture 2" descr="C:\Documents and Settings\RepseP\My Documents\!MCS Curriculum\Year 11 IT\REsources\Images\rules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0"/>
            <a:ext cx="2051720" cy="2051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alpha val="40000"/>
              </a:schemeClr>
            </a:gs>
            <a:gs pos="50000">
              <a:schemeClr val="bg1"/>
            </a:gs>
            <a:gs pos="100000">
              <a:srgbClr val="92D05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File Naming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Make sure your files are named so that other users can tell what they are, without opening them.</a:t>
            </a:r>
          </a:p>
          <a:p>
            <a:endParaRPr lang="en-AU" sz="1050" dirty="0" smtClean="0"/>
          </a:p>
          <a:p>
            <a:pPr>
              <a:buNone/>
            </a:pPr>
            <a:r>
              <a:rPr lang="en-AU" dirty="0" smtClean="0"/>
              <a:t>	e.g. wildColonialBoysWorksheetL26_2011</a:t>
            </a:r>
          </a:p>
          <a:p>
            <a:endParaRPr lang="en-AU" sz="1200" dirty="0" smtClean="0"/>
          </a:p>
          <a:p>
            <a:pPr>
              <a:buNone/>
            </a:pPr>
            <a:r>
              <a:rPr lang="en-AU" dirty="0" smtClean="0"/>
              <a:t>         </a:t>
            </a:r>
            <a:r>
              <a:rPr lang="en-AU" u="sng" dirty="0" smtClean="0"/>
              <a:t>Don’t have file names like </a:t>
            </a:r>
            <a:r>
              <a:rPr lang="en-AU" b="1" u="sng" dirty="0" smtClean="0">
                <a:solidFill>
                  <a:srgbClr val="0E9703"/>
                </a:solidFill>
              </a:rPr>
              <a:t>untitled.png</a:t>
            </a:r>
            <a:r>
              <a:rPr lang="en-AU" u="sng" dirty="0" smtClean="0"/>
              <a:t> </a:t>
            </a:r>
          </a:p>
          <a:p>
            <a:pPr>
              <a:buNone/>
            </a:pPr>
            <a:endParaRPr lang="en-AU" sz="1400" dirty="0" smtClean="0"/>
          </a:p>
          <a:p>
            <a:pPr>
              <a:buNone/>
            </a:pPr>
            <a:r>
              <a:rPr lang="en-AU" dirty="0" smtClean="0"/>
              <a:t>Don’t use </a:t>
            </a:r>
            <a:r>
              <a:rPr lang="en-AU" b="1" dirty="0" smtClean="0">
                <a:solidFill>
                  <a:srgbClr val="0E9703"/>
                </a:solidFill>
              </a:rPr>
              <a:t>spaces</a:t>
            </a:r>
            <a:r>
              <a:rPr lang="en-AU" dirty="0" smtClean="0"/>
              <a:t> or any </a:t>
            </a:r>
            <a:r>
              <a:rPr lang="en-AU" b="1" dirty="0" smtClean="0">
                <a:solidFill>
                  <a:srgbClr val="0E9703"/>
                </a:solidFill>
              </a:rPr>
              <a:t>special characters </a:t>
            </a:r>
            <a:r>
              <a:rPr lang="en-AU" dirty="0" smtClean="0"/>
              <a:t>except underscores.</a:t>
            </a:r>
          </a:p>
          <a:p>
            <a:pPr>
              <a:buNone/>
            </a:pPr>
            <a:r>
              <a:rPr lang="en-AU" dirty="0" smtClean="0"/>
              <a:t>Make sure your name clearly identifies the file/object/</a:t>
            </a:r>
            <a:r>
              <a:rPr lang="en-AU" dirty="0" err="1" smtClean="0"/>
              <a:t>ect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Left Arrow 3"/>
          <p:cNvSpPr/>
          <p:nvPr/>
        </p:nvSpPr>
        <p:spPr>
          <a:xfrm>
            <a:off x="7884368" y="3933056"/>
            <a:ext cx="1259632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ight Arrow 4"/>
          <p:cNvSpPr/>
          <p:nvPr/>
        </p:nvSpPr>
        <p:spPr>
          <a:xfrm>
            <a:off x="0" y="3933056"/>
            <a:ext cx="133164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alpha val="40000"/>
              </a:schemeClr>
            </a:gs>
            <a:gs pos="50000">
              <a:schemeClr val="bg1"/>
            </a:gs>
            <a:gs pos="100000">
              <a:srgbClr val="92D05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Variable &amp; Object Names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5400" dirty="0" smtClean="0"/>
              <a:t>Conventions!</a:t>
            </a:r>
          </a:p>
          <a:p>
            <a:endParaRPr lang="en-AU" sz="1600" dirty="0" smtClean="0"/>
          </a:p>
          <a:p>
            <a:pPr>
              <a:buNone/>
            </a:pPr>
            <a:r>
              <a:rPr lang="en-AU" dirty="0" smtClean="0"/>
              <a:t>&lt;prefix&gt;&lt;body&gt;&lt;qualifier&gt;&lt;suffix&gt;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In short, here are some examples...</a:t>
            </a:r>
          </a:p>
          <a:p>
            <a:pPr>
              <a:buNone/>
            </a:pPr>
            <a:r>
              <a:rPr lang="en-AU" b="1" dirty="0" err="1" smtClean="0">
                <a:solidFill>
                  <a:srgbClr val="0E9703"/>
                </a:solidFill>
              </a:rPr>
              <a:t>btnCalculate</a:t>
            </a:r>
            <a:r>
              <a:rPr lang="en-AU" b="1" dirty="0" smtClean="0">
                <a:solidFill>
                  <a:srgbClr val="0E9703"/>
                </a:solidFill>
              </a:rPr>
              <a:t> or </a:t>
            </a:r>
            <a:r>
              <a:rPr lang="en-AU" b="1" dirty="0" err="1" smtClean="0">
                <a:solidFill>
                  <a:srgbClr val="0E9703"/>
                </a:solidFill>
              </a:rPr>
              <a:t>calculateBtn</a:t>
            </a:r>
            <a:endParaRPr lang="en-AU" b="1" dirty="0" smtClean="0">
              <a:solidFill>
                <a:srgbClr val="0E9703"/>
              </a:solidFill>
            </a:endParaRPr>
          </a:p>
          <a:p>
            <a:pPr>
              <a:buNone/>
            </a:pPr>
            <a:r>
              <a:rPr lang="en-AU" b="1" dirty="0" err="1" smtClean="0">
                <a:solidFill>
                  <a:srgbClr val="0E9703"/>
                </a:solidFill>
              </a:rPr>
              <a:t>firstNameBtn</a:t>
            </a:r>
            <a:r>
              <a:rPr lang="en-AU" b="1" dirty="0" smtClean="0">
                <a:solidFill>
                  <a:srgbClr val="0E9703"/>
                </a:solidFill>
              </a:rPr>
              <a:t>	animalTiger2Img</a:t>
            </a:r>
            <a:endParaRPr lang="en-AU" b="1" dirty="0">
              <a:solidFill>
                <a:srgbClr val="0E970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lacement Scoresby\Year 11\Network stuff\REsources\Images\lightning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725144"/>
            <a:ext cx="1905015" cy="21328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C MODERN  CURSIVE" pitchFamily="2" charset="0"/>
              </a:rPr>
              <a:t>Lightning Quiz</a:t>
            </a:r>
            <a:endParaRPr lang="en-A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C MODERN  CURSIVE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052736"/>
            <a:ext cx="4572000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AutoNum type="arabicPeriod"/>
              <a:defRPr/>
            </a:pPr>
            <a:r>
              <a:rPr lang="en-A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 are some of the fundamental elements of programming syntax?  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Symbols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Identifiers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Commands/Instructions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Numbers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Characters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Comments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Reserved Words</a:t>
            </a:r>
          </a:p>
          <a:p>
            <a:pPr marL="457200" indent="-457200">
              <a:spcBef>
                <a:spcPct val="20000"/>
              </a:spcBef>
              <a:buAutoNum type="arabicPeriod" startAt="2"/>
              <a:defRPr/>
            </a:pPr>
            <a:r>
              <a:rPr lang="en-A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What’s an assignment statement?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Statement that stores values</a:t>
            </a:r>
          </a:p>
          <a:p>
            <a:pPr marL="457200" indent="-457200">
              <a:spcBef>
                <a:spcPct val="20000"/>
              </a:spcBef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04048" y="980728"/>
            <a:ext cx="4427984" cy="5877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buAutoNum type="arabicPeriod" startAt="3"/>
            </a:pPr>
            <a:r>
              <a:rPr lang="en-A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Expressions?</a:t>
            </a:r>
          </a:p>
          <a:p>
            <a:pPr marL="457200" indent="-457200"/>
            <a:r>
              <a:rPr lang="en-AU" sz="2400" dirty="0" smtClean="0">
                <a:solidFill>
                  <a:schemeClr val="bg1"/>
                </a:solidFill>
              </a:rPr>
              <a:t>equations</a:t>
            </a:r>
          </a:p>
          <a:p>
            <a:pPr marL="457200" indent="-457200"/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  <a:r>
              <a:rPr lang="en-A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	Operators?</a:t>
            </a:r>
          </a:p>
          <a:p>
            <a:pPr marL="457200" indent="-457200"/>
            <a:r>
              <a:rPr lang="en-AU" sz="2400" dirty="0" smtClean="0">
                <a:solidFill>
                  <a:schemeClr val="bg1"/>
                </a:solidFill>
              </a:rPr>
              <a:t>+   -    x     /</a:t>
            </a:r>
          </a:p>
          <a:p>
            <a:pPr marL="457200" indent="-457200">
              <a:buAutoNum type="arabicPeriod" startAt="5"/>
            </a:pPr>
            <a:r>
              <a:rPr lang="en-A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Control Structures... 3 types</a:t>
            </a:r>
          </a:p>
          <a:p>
            <a:pPr marL="457200" indent="-457200"/>
            <a:r>
              <a:rPr lang="en-AU" sz="2400" dirty="0" smtClean="0">
                <a:solidFill>
                  <a:schemeClr val="bg1"/>
                </a:solidFill>
              </a:rPr>
              <a:t>Sequence</a:t>
            </a:r>
          </a:p>
          <a:p>
            <a:pPr marL="457200" indent="-457200"/>
            <a:r>
              <a:rPr lang="en-AU" sz="2400" dirty="0" smtClean="0">
                <a:solidFill>
                  <a:schemeClr val="bg1"/>
                </a:solidFill>
              </a:rPr>
              <a:t>Selection</a:t>
            </a:r>
          </a:p>
          <a:p>
            <a:pPr marL="457200" indent="-457200"/>
            <a:r>
              <a:rPr lang="en-AU" sz="2400" b="1" dirty="0" smtClean="0">
                <a:solidFill>
                  <a:schemeClr val="bg1"/>
                </a:solidFill>
              </a:rPr>
              <a:t>Iteration   </a:t>
            </a:r>
          </a:p>
          <a:p>
            <a:pPr marL="457200" indent="-457200"/>
            <a:r>
              <a:rPr lang="en-AU" sz="2400" dirty="0" smtClean="0">
                <a:solidFill>
                  <a:schemeClr val="bg1"/>
                </a:solidFill>
              </a:rPr>
              <a:t>For do, while do, repeat until</a:t>
            </a:r>
          </a:p>
          <a:p>
            <a:pPr marL="457200" indent="-457200"/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eriod" startAt="6"/>
            </a:pPr>
            <a:r>
              <a:rPr lang="en-A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Naming conventions?</a:t>
            </a:r>
          </a:p>
          <a:p>
            <a:pPr marL="457200" indent="-457200">
              <a:buAutoNum type="arabicPeriod" startAt="6"/>
            </a:pPr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eriod" startAt="6"/>
            </a:pPr>
            <a:r>
              <a:rPr lang="en-A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File naming?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lightningQuiz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40011" cy="6930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82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2378695"/>
          </a:xfrm>
        </p:spPr>
        <p:txBody>
          <a:bodyPr>
            <a:noAutofit/>
          </a:bodyPr>
          <a:lstStyle/>
          <a:p>
            <a:r>
              <a:rPr lang="en-AU" sz="6600" dirty="0" smtClean="0">
                <a:latin typeface="Prestige Elite Std" pitchFamily="49" charset="0"/>
              </a:rPr>
              <a:t>Structured Programming</a:t>
            </a:r>
            <a:endParaRPr lang="en-AU" sz="6600" dirty="0">
              <a:latin typeface="Prestige Elite Std" pitchFamily="49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752600"/>
          </a:xfrm>
        </p:spPr>
        <p:txBody>
          <a:bodyPr/>
          <a:lstStyle/>
          <a:p>
            <a:endParaRPr lang="en-AU"/>
          </a:p>
        </p:txBody>
      </p:sp>
      <p:sp>
        <p:nvSpPr>
          <p:cNvPr id="4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2915816" cy="404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000" b="1" dirty="0" smtClean="0">
                <a:latin typeface="Biondi" pitchFamily="2" charset="0"/>
                <a:ea typeface="+mj-ea"/>
                <a:cs typeface="+mj-cs"/>
              </a:rPr>
              <a:t>Return to Index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iondi" pitchFamily="2" charset="0"/>
              <a:ea typeface="+mj-ea"/>
              <a:cs typeface="+mj-cs"/>
            </a:endParaRPr>
          </a:p>
        </p:txBody>
      </p:sp>
      <p:pic>
        <p:nvPicPr>
          <p:cNvPr id="5122" name="Picture 2" descr="C:\Documents and Settings\RepseP\My Documents\!MCS Curriculum\Year 11 IT\REsources\Images\layoutDataBaseExamp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573016"/>
            <a:ext cx="401955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AU" sz="6600" b="1" i="1" dirty="0" smtClean="0">
                <a:latin typeface="Blackadder ITC" pitchFamily="82" charset="0"/>
              </a:rPr>
              <a:t>Scripting</a:t>
            </a:r>
            <a:r>
              <a:rPr lang="en-AU" sz="5400" b="1" dirty="0" smtClean="0"/>
              <a:t>      </a:t>
            </a:r>
            <a:r>
              <a:rPr lang="en-AU" sz="4900" b="1" dirty="0" smtClean="0"/>
              <a:t>Vs</a:t>
            </a:r>
            <a:r>
              <a:rPr lang="en-AU" sz="5400" b="1" dirty="0" smtClean="0"/>
              <a:t>    </a:t>
            </a:r>
            <a:r>
              <a:rPr lang="en-AU" b="1" dirty="0" smtClean="0">
                <a:latin typeface="Orator Std" pitchFamily="49" charset="0"/>
              </a:rPr>
              <a:t>Programming</a:t>
            </a:r>
            <a:endParaRPr lang="en-AU" b="1" dirty="0">
              <a:latin typeface="Orator Std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	</a:t>
            </a:r>
            <a:r>
              <a:rPr lang="en-AU" i="1" dirty="0" smtClean="0">
                <a:solidFill>
                  <a:srgbClr val="002060"/>
                </a:solidFill>
              </a:rPr>
              <a:t>What’s the difference between programming and scripting languages?</a:t>
            </a:r>
          </a:p>
          <a:p>
            <a:endParaRPr lang="en-AU" dirty="0"/>
          </a:p>
          <a:p>
            <a:r>
              <a:rPr lang="en-AU" dirty="0" smtClean="0"/>
              <a:t>Programming languages have the ability to handle more varied types of data easily.</a:t>
            </a:r>
          </a:p>
          <a:p>
            <a:endParaRPr lang="en-AU" dirty="0" smtClean="0"/>
          </a:p>
          <a:p>
            <a:pPr>
              <a:buNone/>
            </a:pPr>
            <a:r>
              <a:rPr lang="en-AU" dirty="0" smtClean="0"/>
              <a:t>E.g. </a:t>
            </a:r>
            <a:r>
              <a:rPr lang="en-AU" dirty="0" err="1" smtClean="0"/>
              <a:t>Prog</a:t>
            </a:r>
            <a:r>
              <a:rPr lang="en-AU" dirty="0" smtClean="0"/>
              <a:t> Languages are good for storing and processing large amounts of data, like a list of people’s details.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Structuring Programming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8686800" cy="5517232"/>
          </a:xfrm>
        </p:spPr>
        <p:txBody>
          <a:bodyPr>
            <a:normAutofit/>
          </a:bodyPr>
          <a:lstStyle/>
          <a:p>
            <a:r>
              <a:rPr lang="en-AU" dirty="0" smtClean="0"/>
              <a:t>Basically, the program is written so that a main program controls other modules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2800" dirty="0" smtClean="0"/>
              <a:t>The general rules for structuring programming are:</a:t>
            </a:r>
          </a:p>
          <a:p>
            <a:pPr>
              <a:buNone/>
            </a:pPr>
            <a:endParaRPr lang="en-AU" sz="2000" dirty="0" smtClean="0"/>
          </a:p>
          <a:p>
            <a:r>
              <a:rPr lang="en-AU" sz="2800" dirty="0" smtClean="0"/>
              <a:t>Break the program into small sections or modules</a:t>
            </a:r>
          </a:p>
          <a:p>
            <a:endParaRPr lang="en-AU" sz="2800" dirty="0" smtClean="0"/>
          </a:p>
          <a:p>
            <a:r>
              <a:rPr lang="en-AU" sz="2800" dirty="0" smtClean="0"/>
              <a:t>Each module should do one thing</a:t>
            </a:r>
          </a:p>
          <a:p>
            <a:pPr>
              <a:buNone/>
            </a:pPr>
            <a:endParaRPr lang="en-AU" sz="2800" dirty="0" smtClean="0"/>
          </a:p>
          <a:p>
            <a:r>
              <a:rPr lang="en-AU" sz="2800" dirty="0" smtClean="0"/>
              <a:t>The main module should control the others</a:t>
            </a:r>
          </a:p>
          <a:p>
            <a:pPr>
              <a:buNone/>
            </a:pPr>
            <a:endParaRPr lang="en-AU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5436096" y="3356992"/>
          <a:ext cx="4092295" cy="3501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Structuring Programming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8686800" cy="5329808"/>
          </a:xfrm>
        </p:spPr>
        <p:txBody>
          <a:bodyPr>
            <a:normAutofit/>
          </a:bodyPr>
          <a:lstStyle/>
          <a:p>
            <a:pPr>
              <a:buNone/>
            </a:pPr>
            <a:endParaRPr lang="en-AU" sz="1000" dirty="0" smtClean="0"/>
          </a:p>
          <a:p>
            <a:r>
              <a:rPr lang="en-AU" sz="2800" dirty="0" smtClean="0"/>
              <a:t>Each module has only one entry/exit</a:t>
            </a:r>
          </a:p>
          <a:p>
            <a:r>
              <a:rPr lang="en-AU" sz="2800" dirty="0" smtClean="0"/>
              <a:t>Variables should only be used within modules</a:t>
            </a:r>
          </a:p>
          <a:p>
            <a:r>
              <a:rPr lang="en-AU" sz="2800" b="1" dirty="0" smtClean="0">
                <a:solidFill>
                  <a:srgbClr val="C00000"/>
                </a:solidFill>
              </a:rPr>
              <a:t>Parameters </a:t>
            </a:r>
            <a:r>
              <a:rPr lang="en-AU" sz="2800" dirty="0" smtClean="0"/>
              <a:t>should be used to transfer data between modules.</a:t>
            </a:r>
          </a:p>
          <a:p>
            <a:r>
              <a:rPr lang="en-AU" sz="2800" b="1" dirty="0" smtClean="0">
                <a:solidFill>
                  <a:srgbClr val="C00000"/>
                </a:solidFill>
              </a:rPr>
              <a:t>Parameters</a:t>
            </a:r>
            <a:r>
              <a:rPr lang="en-AU" sz="2800" dirty="0" smtClean="0"/>
              <a:t> are global variables that can be referenced from anywhere in the program.</a:t>
            </a:r>
          </a:p>
          <a:p>
            <a:endParaRPr lang="en-AU" sz="2800" dirty="0" smtClean="0"/>
          </a:p>
          <a:p>
            <a:r>
              <a:rPr lang="en-AU" sz="2800" b="1" dirty="0" smtClean="0">
                <a:solidFill>
                  <a:srgbClr val="C00000"/>
                </a:solidFill>
              </a:rPr>
              <a:t>Local variables </a:t>
            </a:r>
            <a:r>
              <a:rPr lang="en-AU" sz="2800" dirty="0" smtClean="0"/>
              <a:t>can only be </a:t>
            </a:r>
          </a:p>
          <a:p>
            <a:pPr>
              <a:buNone/>
            </a:pPr>
            <a:r>
              <a:rPr lang="en-AU" sz="2800" dirty="0" smtClean="0"/>
              <a:t>	referenced within a module</a:t>
            </a:r>
          </a:p>
          <a:p>
            <a:endParaRPr lang="en-AU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5436096" y="3356992"/>
          <a:ext cx="4092295" cy="3501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AU" sz="5400" b="1" dirty="0" smtClean="0"/>
              <a:t>Software Design Tools</a:t>
            </a:r>
            <a:r>
              <a:rPr lang="en-AU" sz="3100" b="1" dirty="0" smtClean="0"/>
              <a:t>...for programming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069160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There are many different charts &amp; diagrams that can be used to aid in programming.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Structure charts</a:t>
            </a:r>
          </a:p>
          <a:p>
            <a:r>
              <a:rPr lang="en-AU" dirty="0" smtClean="0"/>
              <a:t>Screen &amp; page layout diagrams</a:t>
            </a:r>
          </a:p>
          <a:p>
            <a:r>
              <a:rPr lang="en-AU" dirty="0" smtClean="0"/>
              <a:t>Input-process-output (IPO) charts</a:t>
            </a:r>
          </a:p>
          <a:p>
            <a:r>
              <a:rPr lang="en-AU" dirty="0" smtClean="0"/>
              <a:t>Data dictionaries</a:t>
            </a:r>
          </a:p>
          <a:p>
            <a:r>
              <a:rPr lang="en-AU" dirty="0" smtClean="0"/>
              <a:t>Flowcharts</a:t>
            </a:r>
            <a:endParaRPr lang="en-AU" dirty="0"/>
          </a:p>
        </p:txBody>
      </p:sp>
      <p:pic>
        <p:nvPicPr>
          <p:cNvPr id="1026" name="Picture 2" descr="C:\Documents and Settings\RepseP\My Documents\!MCS Curriculum\Year 11 IT\REsources\Images\paperEverywh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5820" y="2780928"/>
            <a:ext cx="3068180" cy="2492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Structure Charts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Divide the software into modules/pages and show the data and the information flow between them and their priority.</a:t>
            </a:r>
          </a:p>
          <a:p>
            <a:endParaRPr lang="en-AU" dirty="0" smtClean="0"/>
          </a:p>
          <a:p>
            <a:r>
              <a:rPr lang="en-AU" dirty="0" smtClean="0"/>
              <a:t>Also can be done in </a:t>
            </a:r>
          </a:p>
          <a:p>
            <a:pPr>
              <a:buNone/>
            </a:pPr>
            <a:r>
              <a:rPr lang="en-AU" dirty="0" smtClean="0"/>
              <a:t>	like a storyboard.</a:t>
            </a:r>
            <a:endParaRPr lang="en-AU" dirty="0"/>
          </a:p>
        </p:txBody>
      </p:sp>
      <p:pic>
        <p:nvPicPr>
          <p:cNvPr id="4" name="Picture 2" descr="C:\Documents and Settings\RepseP\My Documents\!MCS Curriculum\Year 11 IT\REsources\Images\layoutDataBaseExamp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01008"/>
            <a:ext cx="401955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Screen &amp; Page Layout Diagrams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Detail the content of each screen or page of a program. 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Often contain a visual sketch all text, graphics, images, tables, animations, videos, navigation items and any other production notes.</a:t>
            </a:r>
          </a:p>
          <a:p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Flash Layout Diagram Example</a:t>
            </a:r>
            <a:endParaRPr lang="en-AU" sz="5400" b="1" dirty="0"/>
          </a:p>
        </p:txBody>
      </p:sp>
      <p:pic>
        <p:nvPicPr>
          <p:cNvPr id="5" name="Picture 2" descr="C:\Documents and Settings\RepseP\My Documents\!MCS Curriculum\Year 11 IT\REsources\Images\layoutDiagramFLAS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4596"/>
            <a:ext cx="8172400" cy="59534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00192" y="4149080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latin typeface="Arial" pitchFamily="34" charset="0"/>
                <a:cs typeface="Arial" pitchFamily="34" charset="0"/>
              </a:rPr>
              <a:t>Object: submitBtn</a:t>
            </a:r>
            <a:endParaRPr lang="en-AU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AU" sz="5400" b="1" dirty="0" smtClean="0"/>
              <a:t>Input-Process-Output Chart (IPO)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Each module of a structure chart should have a specific IPO chart.</a:t>
            </a:r>
          </a:p>
          <a:p>
            <a:endParaRPr lang="en-AU" sz="2000" dirty="0" smtClean="0"/>
          </a:p>
          <a:p>
            <a:pPr>
              <a:buNone/>
            </a:pPr>
            <a:r>
              <a:rPr lang="en-AU" dirty="0" smtClean="0"/>
              <a:t>The example below is of a tennis club’s program</a:t>
            </a:r>
            <a:endParaRPr lang="en-AU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23528" y="3645024"/>
          <a:ext cx="8640960" cy="2996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Data Dictionaries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r>
              <a:rPr lang="en-AU" dirty="0" smtClean="0"/>
              <a:t>A list with definitions of all the data stored and used within a program.</a:t>
            </a:r>
          </a:p>
          <a:p>
            <a:r>
              <a:rPr lang="en-AU" dirty="0" smtClean="0"/>
              <a:t>Usually a table</a:t>
            </a:r>
          </a:p>
          <a:p>
            <a:r>
              <a:rPr lang="en-AU" dirty="0" smtClean="0"/>
              <a:t>The following is data dictionary for a Flash quiz example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1520" y="3717032"/>
          <a:ext cx="8640960" cy="2928323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1728192"/>
                <a:gridCol w="1728192"/>
                <a:gridCol w="1728192"/>
                <a:gridCol w="1728192"/>
                <a:gridCol w="1728192"/>
              </a:tblGrid>
              <a:tr h="720079"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Variable Name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Type &amp;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 Size of Data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Purpose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Validation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Other Details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104122"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score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Integer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 number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Calculates the score for the user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Is displayed using dynamic text on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 last slide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04122">
                <a:tc>
                  <a:txBody>
                    <a:bodyPr/>
                    <a:lstStyle/>
                    <a:p>
                      <a:r>
                        <a:rPr lang="en-AU" dirty="0" err="1" smtClean="0">
                          <a:solidFill>
                            <a:schemeClr val="tx1"/>
                          </a:solidFill>
                        </a:rPr>
                        <a:t>playerName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Saves the input name for the user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Must be 16 characters or less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>
                          <a:solidFill>
                            <a:schemeClr val="tx1"/>
                          </a:solidFill>
                        </a:rPr>
                        <a:t>Is displayed using dynamic text on</a:t>
                      </a:r>
                      <a:r>
                        <a:rPr lang="en-AU" baseline="0" dirty="0" smtClean="0">
                          <a:solidFill>
                            <a:schemeClr val="tx1"/>
                          </a:solidFill>
                        </a:rPr>
                        <a:t> last slide</a:t>
                      </a:r>
                      <a:endParaRPr lang="en-AU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Coding Design Tools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/>
          </a:bodyPr>
          <a:lstStyle/>
          <a:p>
            <a:r>
              <a:rPr lang="en-AU" dirty="0" smtClean="0"/>
              <a:t>Otherwise known as algorithm design</a:t>
            </a:r>
          </a:p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Algorithm: </a:t>
            </a:r>
            <a:r>
              <a:rPr lang="en-AU" dirty="0" smtClean="0"/>
              <a:t>a set of well-defined instructions for accomplishing a task.</a:t>
            </a:r>
          </a:p>
          <a:p>
            <a:pPr>
              <a:buNone/>
            </a:pPr>
            <a:endParaRPr lang="en-AU" sz="16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AU" dirty="0" smtClean="0"/>
              <a:t>It can be likened to a recipe.</a:t>
            </a:r>
          </a:p>
          <a:p>
            <a:pPr>
              <a:buNone/>
            </a:pPr>
            <a:endParaRPr lang="en-AU" sz="1600" dirty="0" smtClean="0"/>
          </a:p>
          <a:p>
            <a:r>
              <a:rPr lang="en-AU" dirty="0" smtClean="0"/>
              <a:t>Algorithms must include the </a:t>
            </a:r>
            <a:r>
              <a:rPr lang="en-AU" b="1" dirty="0" smtClean="0">
                <a:solidFill>
                  <a:srgbClr val="0E9703"/>
                </a:solidFill>
              </a:rPr>
              <a:t>instruction controls</a:t>
            </a:r>
            <a:r>
              <a:rPr lang="en-AU" dirty="0" smtClean="0"/>
              <a:t>, such as sequence, selection and interaction.</a:t>
            </a:r>
          </a:p>
          <a:p>
            <a:pPr>
              <a:buNone/>
            </a:pPr>
            <a:endParaRPr lang="en-AU" sz="1000" dirty="0" smtClean="0"/>
          </a:p>
          <a:p>
            <a:r>
              <a:rPr lang="en-AU" dirty="0" smtClean="0"/>
              <a:t>Algorithms should contain instructions to cover </a:t>
            </a:r>
            <a:r>
              <a:rPr lang="en-AU" b="1" dirty="0" smtClean="0">
                <a:solidFill>
                  <a:srgbClr val="0E9703"/>
                </a:solidFill>
              </a:rPr>
              <a:t>all possible situations</a:t>
            </a:r>
            <a:r>
              <a:rPr lang="en-A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Coding Design Tools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Algorithm design includes lists of the </a:t>
            </a:r>
            <a:r>
              <a:rPr lang="en-AU" b="1" dirty="0" smtClean="0"/>
              <a:t>input </a:t>
            </a:r>
            <a:r>
              <a:rPr lang="en-AU" dirty="0" smtClean="0"/>
              <a:t>and </a:t>
            </a:r>
            <a:r>
              <a:rPr lang="en-AU" b="1" dirty="0" smtClean="0"/>
              <a:t>output data </a:t>
            </a:r>
            <a:r>
              <a:rPr lang="en-AU" dirty="0" smtClean="0"/>
              <a:t>and how the data is to be </a:t>
            </a:r>
            <a:r>
              <a:rPr lang="en-AU" b="1" dirty="0" smtClean="0"/>
              <a:t>transferred</a:t>
            </a:r>
            <a:r>
              <a:rPr lang="en-AU" dirty="0" smtClean="0"/>
              <a:t> to the next part of the program.</a:t>
            </a:r>
          </a:p>
          <a:p>
            <a:pPr>
              <a:buNone/>
            </a:pPr>
            <a:endParaRPr lang="en-AU" sz="2000" dirty="0" smtClean="0"/>
          </a:p>
          <a:p>
            <a:pPr>
              <a:buNone/>
            </a:pPr>
            <a:r>
              <a:rPr lang="en-AU" dirty="0" smtClean="0"/>
              <a:t>CAPITAL LETTERS are used for reserved words</a:t>
            </a:r>
          </a:p>
          <a:p>
            <a:endParaRPr lang="en-AU" sz="2000" dirty="0" smtClean="0"/>
          </a:p>
          <a:p>
            <a:pPr>
              <a:buNone/>
            </a:pPr>
            <a:r>
              <a:rPr lang="en-AU" dirty="0" smtClean="0"/>
              <a:t>We will study 2 types of Coding design tools</a:t>
            </a:r>
          </a:p>
          <a:p>
            <a:pPr>
              <a:buNone/>
            </a:pPr>
            <a:endParaRPr lang="en-AU" sz="1000" dirty="0" smtClean="0"/>
          </a:p>
          <a:p>
            <a:pPr algn="ctr">
              <a:buNone/>
            </a:pPr>
            <a:r>
              <a:rPr lang="en-AU" sz="6000" b="1" dirty="0" err="1" smtClean="0">
                <a:solidFill>
                  <a:srgbClr val="0070C0"/>
                </a:solidFill>
              </a:rPr>
              <a:t>Pseudocode</a:t>
            </a:r>
            <a:endParaRPr lang="en-AU" sz="60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AU" sz="6000" b="1" dirty="0" smtClean="0">
                <a:solidFill>
                  <a:srgbClr val="0E9703"/>
                </a:solidFill>
              </a:rPr>
              <a:t>Flowcharts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en-AU" sz="5400" b="1" dirty="0" smtClean="0"/>
              <a:t>Programming</a:t>
            </a:r>
            <a:br>
              <a:rPr lang="en-AU" sz="5400" b="1" dirty="0" smtClean="0"/>
            </a:br>
            <a:r>
              <a:rPr lang="en-AU" sz="5400" b="1" dirty="0" smtClean="0"/>
              <a:t>		Languages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AU" dirty="0" smtClean="0"/>
              <a:t>Programming languages lack the easy input and output interface.</a:t>
            </a:r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r>
              <a:rPr lang="en-AU" dirty="0" smtClean="0">
                <a:solidFill>
                  <a:srgbClr val="0E9703"/>
                </a:solidFill>
              </a:rPr>
              <a:t>Good</a:t>
            </a:r>
          </a:p>
          <a:p>
            <a:pPr>
              <a:buNone/>
            </a:pPr>
            <a:r>
              <a:rPr lang="en-AU" dirty="0" smtClean="0">
                <a:solidFill>
                  <a:srgbClr val="0E9703"/>
                </a:solidFill>
              </a:rPr>
              <a:t>	because it means they are flexible in the range of different solutions that can be produced.</a:t>
            </a:r>
          </a:p>
          <a:p>
            <a:pPr>
              <a:buNone/>
            </a:pPr>
            <a:endParaRPr lang="en-AU" sz="1100" dirty="0" smtClean="0"/>
          </a:p>
          <a:p>
            <a:pPr>
              <a:buNone/>
            </a:pPr>
            <a:r>
              <a:rPr lang="en-AU" dirty="0" smtClean="0">
                <a:solidFill>
                  <a:srgbClr val="C00000"/>
                </a:solidFill>
              </a:rPr>
              <a:t>Bad</a:t>
            </a:r>
          </a:p>
          <a:p>
            <a:pPr>
              <a:buNone/>
            </a:pPr>
            <a:r>
              <a:rPr lang="en-AU" dirty="0" smtClean="0">
                <a:solidFill>
                  <a:srgbClr val="C00000"/>
                </a:solidFill>
              </a:rPr>
              <a:t>	because it take a lot of time and effort as well as being quite complicated. </a:t>
            </a:r>
            <a:endParaRPr lang="en-A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RepseP\My Documents\!MCS Curriculum\Year 11 IT\REsources\Images\thumbs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10209"/>
            <a:ext cx="720080" cy="961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RepseP\My Documents\!MCS Curriculum\Year 11 IT\REsources\Images\thumbsDow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653135"/>
            <a:ext cx="720080" cy="961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RepseP\My Documents\!MCS Curriculum\Year 11 IT\REsources\Images\C++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3" y="162130"/>
            <a:ext cx="1008112" cy="128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Documents and Settings\RepseP\My Documents\!MCS Curriculum\Year 11 IT\REsources\Images\visualBasi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188640"/>
            <a:ext cx="1431033" cy="1431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err="1" smtClean="0">
                <a:solidFill>
                  <a:srgbClr val="0070C0"/>
                </a:solidFill>
              </a:rPr>
              <a:t>Pseudocode</a:t>
            </a:r>
            <a:endParaRPr lang="en-AU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dirty="0" smtClean="0"/>
              <a:t>Otherwise known as structured English.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2800" dirty="0" smtClean="0"/>
              <a:t>The most popular algorithm design tool, mainly because it is often very similar to the programming code itself.</a:t>
            </a:r>
          </a:p>
          <a:p>
            <a:pPr>
              <a:buNone/>
            </a:pPr>
            <a:r>
              <a:rPr lang="en-AU" sz="2800" dirty="0" smtClean="0"/>
              <a:t>E.g.</a:t>
            </a:r>
            <a:endParaRPr lang="en-AU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51520" y="3645024"/>
            <a:ext cx="8640960" cy="3024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AU" sz="600" dirty="0" smtClean="0">
              <a:solidFill>
                <a:schemeClr val="tx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2400" dirty="0" smtClean="0">
                <a:solidFill>
                  <a:schemeClr val="tx1"/>
                </a:solidFill>
              </a:rPr>
              <a:t>IF Mark &gt;= </a:t>
            </a:r>
            <a:r>
              <a:rPr lang="en-AU" sz="2400" dirty="0" err="1" smtClean="0">
                <a:solidFill>
                  <a:schemeClr val="tx1"/>
                </a:solidFill>
              </a:rPr>
              <a:t>PassMark</a:t>
            </a:r>
            <a:r>
              <a:rPr lang="en-AU" sz="2400" dirty="0" smtClean="0">
                <a:solidFill>
                  <a:schemeClr val="tx1"/>
                </a:solidFill>
              </a:rPr>
              <a:t>			CASE Mark OF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AU" sz="2400" dirty="0" smtClean="0">
                <a:solidFill>
                  <a:schemeClr val="tx1"/>
                </a:solidFill>
              </a:rPr>
              <a:t>THEN					80-100: Grade := Distinction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PRINT</a:t>
            </a:r>
            <a:r>
              <a:rPr kumimoji="0" lang="en-A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“Passed with a % Grade		</a:t>
            </a:r>
            <a:r>
              <a:rPr lang="en-AU" sz="2400" noProof="0" dirty="0" smtClean="0">
                <a:solidFill>
                  <a:schemeClr val="tx1"/>
                </a:solidFill>
              </a:rPr>
              <a:t>65</a:t>
            </a:r>
            <a:r>
              <a:rPr lang="en-AU" sz="2400" dirty="0" smtClean="0">
                <a:solidFill>
                  <a:schemeClr val="tx1"/>
                </a:solidFill>
              </a:rPr>
              <a:t>-79: Grade := Credit</a:t>
            </a:r>
            <a:endParaRPr kumimoji="0" lang="en-AU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AU" sz="2400" baseline="0" dirty="0" smtClean="0">
                <a:solidFill>
                  <a:schemeClr val="tx1"/>
                </a:solidFill>
              </a:rPr>
              <a:t>		of”, (Mark / </a:t>
            </a:r>
            <a:r>
              <a:rPr lang="en-AU" sz="2400" baseline="0" dirty="0" err="1" smtClean="0">
                <a:solidFill>
                  <a:schemeClr val="tx1"/>
                </a:solidFill>
              </a:rPr>
              <a:t>TotalMark</a:t>
            </a:r>
            <a:r>
              <a:rPr lang="en-AU" sz="2400" baseline="0" dirty="0" smtClean="0">
                <a:solidFill>
                  <a:schemeClr val="tx1"/>
                </a:solidFill>
              </a:rPr>
              <a:t> * 100)		</a:t>
            </a:r>
            <a:r>
              <a:rPr lang="en-AU" sz="2400" dirty="0" smtClean="0">
                <a:solidFill>
                  <a:schemeClr val="tx1"/>
                </a:solidFill>
              </a:rPr>
              <a:t>50-64: Grade := Pass</a:t>
            </a:r>
            <a:endParaRPr lang="en-AU" sz="2400" baseline="0" dirty="0" smtClean="0">
              <a:solidFill>
                <a:schemeClr val="tx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ELSE					OTHERWISE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2400" baseline="0" dirty="0" smtClean="0">
                <a:solidFill>
                  <a:schemeClr val="tx1"/>
                </a:solidFill>
              </a:rPr>
              <a:t>		PRINT ‘Failed, you will need		Grade:= Fail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2400" dirty="0" smtClean="0">
                <a:solidFill>
                  <a:schemeClr val="tx1"/>
                </a:solidFill>
              </a:rPr>
              <a:t>		</a:t>
            </a:r>
            <a:r>
              <a:rPr lang="en-AU" sz="2400" baseline="0" dirty="0" smtClean="0">
                <a:solidFill>
                  <a:schemeClr val="tx1"/>
                </a:solidFill>
              </a:rPr>
              <a:t> to resit the test’			END CASE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2400" dirty="0" smtClean="0">
                <a:solidFill>
                  <a:schemeClr val="tx1"/>
                </a:solidFill>
              </a:rPr>
              <a:t>END IF					PRINT “Your grade is ”, Grade</a:t>
            </a: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0"/>
              </a:srgbClr>
            </a:gs>
            <a:gs pos="50000">
              <a:schemeClr val="bg1"/>
            </a:gs>
            <a:gs pos="100000">
              <a:srgbClr val="FFC000">
                <a:alpha val="3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>
                <a:solidFill>
                  <a:srgbClr val="0E9703"/>
                </a:solidFill>
              </a:rPr>
              <a:t>Flowcharts</a:t>
            </a:r>
            <a:endParaRPr lang="en-AU" sz="5400" b="1" dirty="0">
              <a:solidFill>
                <a:srgbClr val="0E9703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940152" y="0"/>
            <a:ext cx="1450504" cy="60466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AU" b="1" dirty="0" smtClean="0">
                <a:solidFill>
                  <a:schemeClr val="tx1"/>
                </a:solidFill>
              </a:rPr>
              <a:t>BEGIN</a:t>
            </a:r>
            <a:endParaRPr lang="en-AU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644008" y="836712"/>
            <a:ext cx="4320480" cy="6046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3200" dirty="0" smtClean="0">
                <a:solidFill>
                  <a:schemeClr val="tx1"/>
                </a:solidFill>
              </a:rPr>
              <a:t>Total = 0	Count = 0</a:t>
            </a:r>
            <a:endParaRPr kumimoji="0" lang="en-A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644008" y="1700808"/>
            <a:ext cx="4320480" cy="6046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3200" dirty="0" smtClean="0">
                <a:solidFill>
                  <a:schemeClr val="tx1"/>
                </a:solidFill>
              </a:rPr>
              <a:t>Add 1 to Count</a:t>
            </a:r>
            <a:endParaRPr kumimoji="0" lang="en-A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4644008" y="2564904"/>
            <a:ext cx="4320480" cy="6046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3200" dirty="0" smtClean="0">
                <a:solidFill>
                  <a:schemeClr val="tx1"/>
                </a:solidFill>
              </a:rPr>
              <a:t>READ Number</a:t>
            </a:r>
            <a:endParaRPr kumimoji="0" lang="en-A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4644008" y="3429000"/>
            <a:ext cx="4320480" cy="6046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3200" dirty="0" smtClean="0">
                <a:solidFill>
                  <a:schemeClr val="tx1"/>
                </a:solidFill>
              </a:rPr>
              <a:t>Total = Amount + Total</a:t>
            </a:r>
            <a:endParaRPr kumimoji="0" lang="en-A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Diamond 9"/>
          <p:cNvSpPr/>
          <p:nvPr/>
        </p:nvSpPr>
        <p:spPr>
          <a:xfrm>
            <a:off x="4716016" y="4221088"/>
            <a:ext cx="4104456" cy="936104"/>
          </a:xfrm>
          <a:prstGeom prst="diamon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AU" sz="3200" dirty="0" smtClean="0">
                <a:solidFill>
                  <a:schemeClr val="tx1"/>
                </a:solidFill>
              </a:rPr>
              <a:t>Count=10?</a:t>
            </a:r>
            <a:endParaRPr lang="en-AU" sz="3200" dirty="0">
              <a:solidFill>
                <a:schemeClr val="tx1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6012160" y="6253336"/>
            <a:ext cx="1450504" cy="6046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6516216" y="620688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Down Arrow 15"/>
          <p:cNvSpPr/>
          <p:nvPr/>
        </p:nvSpPr>
        <p:spPr>
          <a:xfrm>
            <a:off x="6516216" y="1484784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Down Arrow 16"/>
          <p:cNvSpPr/>
          <p:nvPr/>
        </p:nvSpPr>
        <p:spPr>
          <a:xfrm>
            <a:off x="6516216" y="2276872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Down Arrow 17"/>
          <p:cNvSpPr/>
          <p:nvPr/>
        </p:nvSpPr>
        <p:spPr>
          <a:xfrm>
            <a:off x="6516216" y="3140968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Down Arrow 18"/>
          <p:cNvSpPr/>
          <p:nvPr/>
        </p:nvSpPr>
        <p:spPr>
          <a:xfrm>
            <a:off x="6516216" y="4005064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Down Arrow 19"/>
          <p:cNvSpPr/>
          <p:nvPr/>
        </p:nvSpPr>
        <p:spPr>
          <a:xfrm>
            <a:off x="6516216" y="5157192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Down Arrow 20"/>
          <p:cNvSpPr/>
          <p:nvPr/>
        </p:nvSpPr>
        <p:spPr>
          <a:xfrm>
            <a:off x="6516216" y="6021288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Left Arrow 21"/>
          <p:cNvSpPr/>
          <p:nvPr/>
        </p:nvSpPr>
        <p:spPr>
          <a:xfrm>
            <a:off x="4572000" y="4509120"/>
            <a:ext cx="64807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Up Arrow 22"/>
          <p:cNvSpPr/>
          <p:nvPr/>
        </p:nvSpPr>
        <p:spPr>
          <a:xfrm>
            <a:off x="4283968" y="1700808"/>
            <a:ext cx="360040" cy="26642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Right Arrow 23"/>
          <p:cNvSpPr/>
          <p:nvPr/>
        </p:nvSpPr>
        <p:spPr>
          <a:xfrm>
            <a:off x="4499992" y="1484784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Rectangle 24"/>
          <p:cNvSpPr/>
          <p:nvPr/>
        </p:nvSpPr>
        <p:spPr>
          <a:xfrm>
            <a:off x="3779912" y="4365104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AU" sz="3200" dirty="0" smtClean="0"/>
              <a:t>No</a:t>
            </a:r>
            <a:endParaRPr lang="en-AU" sz="3200" dirty="0"/>
          </a:p>
        </p:txBody>
      </p:sp>
      <p:sp>
        <p:nvSpPr>
          <p:cNvPr id="26" name="Rectangle 25"/>
          <p:cNvSpPr/>
          <p:nvPr/>
        </p:nvSpPr>
        <p:spPr>
          <a:xfrm>
            <a:off x="5652120" y="4941168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AU" sz="3200" dirty="0" smtClean="0"/>
              <a:t>Yes</a:t>
            </a:r>
            <a:endParaRPr lang="en-A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1196752"/>
            <a:ext cx="392392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Flowcharts are limited in the way they can represent processes</a:t>
            </a:r>
          </a:p>
          <a:p>
            <a:endParaRPr lang="en-AU" sz="2800" dirty="0" smtClean="0"/>
          </a:p>
          <a:p>
            <a:r>
              <a:rPr lang="en-AU" sz="2800" dirty="0" smtClean="0"/>
              <a:t>Flowcharts that become to complex end up being a tangle of lines</a:t>
            </a:r>
          </a:p>
          <a:p>
            <a:endParaRPr lang="en-AU" sz="2800" dirty="0" smtClean="0"/>
          </a:p>
          <a:p>
            <a:r>
              <a:rPr lang="en-AU" sz="2800" dirty="0" smtClean="0"/>
              <a:t>Shapes:</a:t>
            </a:r>
          </a:p>
          <a:p>
            <a:r>
              <a:rPr lang="en-AU" sz="2400" b="1" dirty="0" smtClean="0">
                <a:solidFill>
                  <a:srgbClr val="0E9703"/>
                </a:solidFill>
              </a:rPr>
              <a:t>Rectangle        = </a:t>
            </a:r>
            <a:r>
              <a:rPr lang="en-AU" sz="2400" b="1" dirty="0" smtClean="0">
                <a:solidFill>
                  <a:schemeClr val="tx2"/>
                </a:solidFill>
              </a:rPr>
              <a:t>process</a:t>
            </a:r>
            <a:r>
              <a:rPr lang="en-AU" sz="2400" b="1" dirty="0" smtClean="0">
                <a:solidFill>
                  <a:srgbClr val="0E9703"/>
                </a:solidFill>
              </a:rPr>
              <a:t>	</a:t>
            </a:r>
          </a:p>
          <a:p>
            <a:r>
              <a:rPr lang="en-AU" sz="2400" b="1" dirty="0" smtClean="0">
                <a:solidFill>
                  <a:srgbClr val="0E9703"/>
                </a:solidFill>
              </a:rPr>
              <a:t>Parallelogram = </a:t>
            </a:r>
            <a:r>
              <a:rPr lang="en-AU" sz="2400" b="1" dirty="0" smtClean="0">
                <a:solidFill>
                  <a:schemeClr val="tx2"/>
                </a:solidFill>
              </a:rPr>
              <a:t>input/output</a:t>
            </a:r>
          </a:p>
          <a:p>
            <a:r>
              <a:rPr lang="en-AU" sz="2400" b="1" dirty="0" smtClean="0">
                <a:solidFill>
                  <a:srgbClr val="0E9703"/>
                </a:solidFill>
              </a:rPr>
              <a:t>Diamond          = </a:t>
            </a:r>
            <a:r>
              <a:rPr lang="en-AU" sz="2400" b="1" dirty="0" smtClean="0">
                <a:solidFill>
                  <a:schemeClr val="tx2"/>
                </a:solidFill>
              </a:rPr>
              <a:t>decision</a:t>
            </a:r>
          </a:p>
          <a:p>
            <a:endParaRPr lang="en-AU" sz="2800" dirty="0"/>
          </a:p>
        </p:txBody>
      </p:sp>
      <p:sp>
        <p:nvSpPr>
          <p:cNvPr id="28" name="Parallelogram 27"/>
          <p:cNvSpPr/>
          <p:nvPr/>
        </p:nvSpPr>
        <p:spPr>
          <a:xfrm>
            <a:off x="4860032" y="5445224"/>
            <a:ext cx="4104456" cy="504056"/>
          </a:xfrm>
          <a:prstGeom prst="parallelogram">
            <a:avLst>
              <a:gd name="adj" fmla="val 10527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AU" sz="3200" dirty="0" smtClean="0">
                <a:solidFill>
                  <a:schemeClr val="tx1"/>
                </a:solidFill>
              </a:rPr>
              <a:t>DISPLAY Total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lacement Scoresby\Year 11\Network stuff\REsources\Images\lightning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725144"/>
            <a:ext cx="1905015" cy="21328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C MODERN  CURSIVE" pitchFamily="2" charset="0"/>
              </a:rPr>
              <a:t>Lightning Quiz</a:t>
            </a:r>
            <a:endParaRPr lang="en-A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C MODERN  CURSIVE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052736"/>
            <a:ext cx="4572000" cy="5517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AutoNum type="arabicPeriod"/>
              <a:defRPr/>
            </a:pP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Explain the roles of the MAIN programming module and the other modules.</a:t>
            </a:r>
          </a:p>
          <a:p>
            <a:pPr marL="457200" indent="-457200">
              <a:spcBef>
                <a:spcPct val="20000"/>
              </a:spcBef>
              <a:buAutoNum type="arabicPeriod"/>
              <a:defRPr/>
            </a:pPr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 indent="-457200">
              <a:spcBef>
                <a:spcPct val="20000"/>
              </a:spcBef>
              <a:buAutoNum type="arabicPeriod"/>
              <a:defRPr/>
            </a:pP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Name some software design tools for programming?</a:t>
            </a:r>
            <a:endParaRPr lang="en-AU" sz="2400" dirty="0" smtClean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Structure charts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Screen &amp; page layout diagrams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Input-process-output (IPO) charts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Data dictionaries</a:t>
            </a:r>
          </a:p>
          <a:p>
            <a:r>
              <a:rPr lang="en-AU" sz="2400" dirty="0" err="1" smtClean="0">
                <a:solidFill>
                  <a:schemeClr val="bg1"/>
                </a:solidFill>
              </a:rPr>
              <a:t>Pseudocode</a:t>
            </a:r>
            <a:endParaRPr lang="en-AU" sz="2400" dirty="0" smtClean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Flowcharts</a:t>
            </a:r>
          </a:p>
          <a:p>
            <a:r>
              <a:rPr lang="en-A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Explain these...</a:t>
            </a:r>
          </a:p>
          <a:p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AU" sz="2400" dirty="0" smtClean="0">
              <a:solidFill>
                <a:schemeClr val="bg1"/>
              </a:solidFill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 indent="-457200">
              <a:spcBef>
                <a:spcPct val="20000"/>
              </a:spcBef>
              <a:buAutoNum type="arabicPeriod"/>
              <a:defRPr/>
            </a:pPr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292080" y="908720"/>
            <a:ext cx="4139952" cy="5877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400" dirty="0" smtClean="0">
                <a:solidFill>
                  <a:schemeClr val="bg1"/>
                </a:solidFill>
              </a:rPr>
              <a:t>A flowchart for a module</a:t>
            </a: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400" dirty="0" smtClean="0">
                <a:solidFill>
                  <a:schemeClr val="bg1"/>
                </a:solidFill>
              </a:rPr>
              <a:t>Shows data flow between modules</a:t>
            </a: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</p:txBody>
      </p:sp>
      <p:pic>
        <p:nvPicPr>
          <p:cNvPr id="6" name="lightningQuiz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40011" cy="6930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82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3024335"/>
          </a:xfrm>
        </p:spPr>
        <p:txBody>
          <a:bodyPr>
            <a:noAutofit/>
          </a:bodyPr>
          <a:lstStyle/>
          <a:p>
            <a:r>
              <a:rPr lang="en-A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stige Elite Std" pitchFamily="49" charset="0"/>
              </a:rPr>
              <a:t>Debugging &amp; Testing of Solutions</a:t>
            </a:r>
            <a:endParaRPr lang="en-A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estige Elite Std" pitchFamily="49" charset="0"/>
            </a:endParaRPr>
          </a:p>
        </p:txBody>
      </p:sp>
      <p:sp>
        <p:nvSpPr>
          <p:cNvPr id="4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2915816" cy="404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000" b="1" dirty="0" smtClean="0">
                <a:latin typeface="Biondi" pitchFamily="2" charset="0"/>
                <a:ea typeface="+mj-ea"/>
                <a:cs typeface="+mj-cs"/>
              </a:rPr>
              <a:t>Return to Index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iondi" pitchFamily="2" charset="0"/>
              <a:ea typeface="+mj-ea"/>
              <a:cs typeface="+mj-cs"/>
            </a:endParaRPr>
          </a:p>
        </p:txBody>
      </p:sp>
      <p:pic>
        <p:nvPicPr>
          <p:cNvPr id="3074" name="Picture 2" descr="C:\Documents and Settings\RepseP\My Documents\!MCS Curriculum\Year 11 IT\REsources\Images\codeDebug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29200"/>
            <a:ext cx="5540063" cy="1628800"/>
          </a:xfrm>
          <a:prstGeom prst="rect">
            <a:avLst/>
          </a:prstGeom>
          <a:noFill/>
        </p:spPr>
      </p:pic>
      <p:pic>
        <p:nvPicPr>
          <p:cNvPr id="3075" name="Picture 3" descr="C:\Documents and Settings\RepseP\My Documents\!MCS Curriculum\Year 11 IT\REsources\Images\debu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1538" y="3861048"/>
            <a:ext cx="3742463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What’s a bug?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0"/>
            <a:ext cx="8424936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Is an error in a program that causes an incorrect outcome when the program runs.</a:t>
            </a:r>
          </a:p>
          <a:p>
            <a:endParaRPr lang="en-AU" dirty="0" smtClean="0"/>
          </a:p>
          <a:p>
            <a:r>
              <a:rPr lang="en-AU" dirty="0" smtClean="0"/>
              <a:t>They arise from mistakes &amp; errors made by people in a programs code or design.</a:t>
            </a:r>
            <a:endParaRPr lang="en-AU" dirty="0"/>
          </a:p>
        </p:txBody>
      </p:sp>
      <p:pic>
        <p:nvPicPr>
          <p:cNvPr id="4101" name="Picture 5" descr="C:\Documents and Settings\RepseP\My Documents\!MCS Curriculum\Year 11 IT\REsources\Images\bu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90338" cy="5661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Documents and Settings\RepseP\My Documents\!MCS Curriculum\Year 11 IT\REsources\Images\bu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712167"/>
            <a:ext cx="3483496" cy="2145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Debugging &amp; Testing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0"/>
            <a:ext cx="8424936" cy="4525963"/>
          </a:xfrm>
        </p:spPr>
        <p:txBody>
          <a:bodyPr/>
          <a:lstStyle/>
          <a:p>
            <a:r>
              <a:rPr lang="en-AU" dirty="0" smtClean="0"/>
              <a:t>All solutions need to be checked to ensure that they work correctly and achieve their purpose.</a:t>
            </a:r>
          </a:p>
          <a:p>
            <a:endParaRPr lang="en-AU" dirty="0" smtClean="0"/>
          </a:p>
          <a:p>
            <a:r>
              <a:rPr lang="en-AU" dirty="0" smtClean="0"/>
              <a:t>This is done by a 2 stage testing process.</a:t>
            </a:r>
          </a:p>
          <a:p>
            <a:endParaRPr lang="en-AU" sz="2000" dirty="0" smtClean="0"/>
          </a:p>
          <a:p>
            <a:pPr algn="ctr">
              <a:buNone/>
            </a:pPr>
            <a:r>
              <a:rPr lang="en-AU" sz="7200" b="1" dirty="0" smtClean="0">
                <a:solidFill>
                  <a:srgbClr val="7030A0"/>
                </a:solidFill>
              </a:rPr>
              <a:t>Alpha</a:t>
            </a:r>
            <a:r>
              <a:rPr lang="en-AU" sz="7200" dirty="0" smtClean="0"/>
              <a:t> &amp; </a:t>
            </a:r>
            <a:r>
              <a:rPr lang="en-AU" sz="7200" b="1" dirty="0" smtClean="0">
                <a:solidFill>
                  <a:srgbClr val="7030A0"/>
                </a:solidFill>
              </a:rPr>
              <a:t>Beta</a:t>
            </a:r>
            <a:r>
              <a:rPr lang="en-AU" sz="7200" dirty="0" smtClean="0"/>
              <a:t> testing</a:t>
            </a:r>
            <a:endParaRPr lang="en-AU" sz="7200" dirty="0"/>
          </a:p>
        </p:txBody>
      </p:sp>
      <p:pic>
        <p:nvPicPr>
          <p:cNvPr id="4098" name="Picture 2" descr="C:\Documents and Settings\RepseP\My Documents\!MCS Curriculum\Year 11 IT\REsources\Images\alp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8"/>
            <a:ext cx="1737221" cy="1196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Documents and Settings\RepseP\My Documents\!MCS Curriculum\Year 11 IT\REsources\Images\betaTes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5607692"/>
            <a:ext cx="1403648" cy="12503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>
                <a:solidFill>
                  <a:srgbClr val="C00000"/>
                </a:solidFill>
              </a:rPr>
              <a:t>Alpha Testing</a:t>
            </a:r>
            <a:endParaRPr lang="en-AU" sz="54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8820472" cy="2116832"/>
          </a:xfrm>
        </p:spPr>
        <p:txBody>
          <a:bodyPr>
            <a:normAutofit/>
          </a:bodyPr>
          <a:lstStyle/>
          <a:p>
            <a:r>
              <a:rPr lang="en-AU" dirty="0" smtClean="0"/>
              <a:t>Occurs during the </a:t>
            </a:r>
            <a:r>
              <a:rPr lang="en-AU" b="1" dirty="0" smtClean="0"/>
              <a:t>development</a:t>
            </a:r>
            <a:r>
              <a:rPr lang="en-AU" dirty="0" smtClean="0"/>
              <a:t> of the application. It is simply checking to ensure that the application </a:t>
            </a:r>
            <a:r>
              <a:rPr lang="en-AU" b="1" dirty="0" smtClean="0">
                <a:solidFill>
                  <a:srgbClr val="7030A0"/>
                </a:solidFill>
              </a:rPr>
              <a:t>works according to it’s design </a:t>
            </a:r>
            <a:r>
              <a:rPr lang="en-AU" dirty="0" smtClean="0"/>
              <a:t>&amp; that major software bugs are eliminated.</a:t>
            </a:r>
            <a:endParaRPr lang="en-AU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212976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5400" b="1" dirty="0" smtClean="0">
                <a:solidFill>
                  <a:srgbClr val="0E9703"/>
                </a:solidFill>
                <a:latin typeface="+mj-lt"/>
                <a:ea typeface="+mj-ea"/>
                <a:cs typeface="+mj-cs"/>
              </a:rPr>
              <a:t>Beta</a:t>
            </a:r>
            <a:r>
              <a:rPr kumimoji="0" lang="en-A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E970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Testing</a:t>
            </a:r>
            <a:endParaRPr kumimoji="0" lang="en-AU" sz="5400" b="1" i="0" u="none" strike="noStrike" kern="1200" cap="none" spc="0" normalizeH="0" baseline="0" noProof="0" dirty="0">
              <a:ln>
                <a:noFill/>
              </a:ln>
              <a:solidFill>
                <a:srgbClr val="0E9703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4149080"/>
            <a:ext cx="8686800" cy="2708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AU" sz="3200" dirty="0" smtClean="0"/>
              <a:t>Is performed by future users of the application.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Specially chosen reviewers use</a:t>
            </a:r>
            <a:r>
              <a:rPr kumimoji="0" lang="en-A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‘live’ data.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AU" sz="3200" dirty="0" smtClean="0"/>
              <a:t>It happens after an application is </a:t>
            </a:r>
            <a:r>
              <a:rPr lang="en-AU" sz="3200" b="1" dirty="0" smtClean="0"/>
              <a:t>finished.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 descr="C:\Documents and Settings\RepseP\My Documents\!MCS Curriculum\Year 11 IT\REsources\Images\alp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04943" y="0"/>
            <a:ext cx="939057" cy="646906"/>
          </a:xfrm>
          <a:prstGeom prst="rect">
            <a:avLst/>
          </a:prstGeom>
          <a:noFill/>
        </p:spPr>
      </p:pic>
      <p:pic>
        <p:nvPicPr>
          <p:cNvPr id="5123" name="Picture 3" descr="C:\Documents and Settings\RepseP\My Documents\!MCS Curriculum\Year 11 IT\REsources\Images\betaTes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238" y="6120666"/>
            <a:ext cx="827762" cy="737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Testing Tables</a:t>
            </a:r>
            <a:endParaRPr lang="en-AU" sz="5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87016" y="3284984"/>
          <a:ext cx="8605464" cy="224958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749164"/>
                <a:gridCol w="1275172"/>
                <a:gridCol w="2086898"/>
                <a:gridCol w="2089566"/>
                <a:gridCol w="1404664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Item Tested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Test Data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Expected Result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Actual Result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Comment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3517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Data</a:t>
                      </a:r>
                      <a:r>
                        <a:rPr lang="en-AU" sz="1600" baseline="0" dirty="0" smtClean="0"/>
                        <a:t> Validation:</a:t>
                      </a:r>
                    </a:p>
                    <a:p>
                      <a:r>
                        <a:rPr lang="en-AU" sz="1600" baseline="0" dirty="0" smtClean="0"/>
                        <a:t>Player’s guess </a:t>
                      </a:r>
                    </a:p>
                    <a:p>
                      <a:r>
                        <a:rPr lang="en-AU" sz="1600" baseline="0" dirty="0" smtClean="0"/>
                        <a:t>(0 to 9) range check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Lower limit: </a:t>
                      </a:r>
                    </a:p>
                    <a:p>
                      <a:r>
                        <a:rPr lang="en-AU" sz="1600" dirty="0" smtClean="0"/>
                        <a:t>-1,0,1</a:t>
                      </a:r>
                    </a:p>
                    <a:p>
                      <a:r>
                        <a:rPr lang="en-AU" sz="1600" dirty="0" smtClean="0"/>
                        <a:t>Middle:</a:t>
                      </a:r>
                    </a:p>
                    <a:p>
                      <a:r>
                        <a:rPr lang="en-AU" sz="1600" dirty="0" smtClean="0"/>
                        <a:t>5</a:t>
                      </a:r>
                    </a:p>
                    <a:p>
                      <a:r>
                        <a:rPr lang="en-AU" sz="1600" dirty="0" smtClean="0"/>
                        <a:t>Upper</a:t>
                      </a:r>
                      <a:r>
                        <a:rPr lang="en-AU" sz="1600" baseline="0" dirty="0" smtClean="0"/>
                        <a:t> Limit:</a:t>
                      </a:r>
                    </a:p>
                    <a:p>
                      <a:r>
                        <a:rPr lang="en-AU" sz="1600" baseline="0" dirty="0" smtClean="0"/>
                        <a:t>8,9,10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Reject, Accept, Accept,</a:t>
                      </a:r>
                      <a:r>
                        <a:rPr lang="en-AU" sz="1600" baseline="0" dirty="0" smtClean="0"/>
                        <a:t> </a:t>
                      </a:r>
                    </a:p>
                    <a:p>
                      <a:endParaRPr lang="en-AU" sz="1600" baseline="0" dirty="0" smtClean="0"/>
                    </a:p>
                    <a:p>
                      <a:r>
                        <a:rPr lang="en-AU" sz="1600" baseline="0" dirty="0" smtClean="0"/>
                        <a:t>Accept</a:t>
                      </a:r>
                    </a:p>
                    <a:p>
                      <a:endParaRPr lang="en-AU" sz="1600" baseline="0" dirty="0" smtClean="0"/>
                    </a:p>
                    <a:p>
                      <a:r>
                        <a:rPr lang="en-AU" sz="1600" baseline="0" dirty="0" smtClean="0"/>
                        <a:t>Accept, Accept, Reject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Reject,</a:t>
                      </a:r>
                      <a:r>
                        <a:rPr lang="en-AU" sz="1600" baseline="0" dirty="0" smtClean="0"/>
                        <a:t> Accept, Accept</a:t>
                      </a:r>
                    </a:p>
                    <a:p>
                      <a:endParaRPr lang="en-AU" sz="1600" baseline="0" dirty="0" smtClean="0"/>
                    </a:p>
                    <a:p>
                      <a:r>
                        <a:rPr lang="en-AU" sz="1600" baseline="0" dirty="0" smtClean="0"/>
                        <a:t>Accept</a:t>
                      </a:r>
                    </a:p>
                    <a:p>
                      <a:endParaRPr lang="en-AU" sz="1600" baseline="0" dirty="0" smtClean="0"/>
                    </a:p>
                    <a:p>
                      <a:r>
                        <a:rPr lang="en-AU" sz="1600" baseline="0" dirty="0" smtClean="0"/>
                        <a:t>Accept, </a:t>
                      </a:r>
                      <a:r>
                        <a:rPr lang="en-AU" sz="1600" b="1" baseline="0" dirty="0" smtClean="0"/>
                        <a:t>Reject</a:t>
                      </a:r>
                      <a:r>
                        <a:rPr lang="en-AU" sz="1600" baseline="0" dirty="0" smtClean="0"/>
                        <a:t>, Reject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Change upper limit boundary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148478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</a:t>
            </a:r>
            <a:r>
              <a:rPr kumimoji="0" lang="en-AU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the software </a:t>
            </a:r>
            <a:r>
              <a:rPr kumimoji="0" lang="en-AU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design</a:t>
            </a:r>
            <a:r>
              <a:rPr kumimoji="0" lang="en-AU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is to write a checklist of all the input, processing and output the software should do, based on the </a:t>
            </a:r>
            <a:r>
              <a:rPr lang="en-AU" sz="32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design specifications.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en-AU" sz="4000" b="1" dirty="0" smtClean="0"/>
              <a:t>Designing Test Data &amp; Testing Procedures</a:t>
            </a:r>
            <a:endParaRPr lang="en-AU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r>
              <a:rPr lang="en-AU" dirty="0" smtClean="0"/>
              <a:t>The user interface also needs to be tested, to make sure it is easy to use.</a:t>
            </a:r>
          </a:p>
          <a:p>
            <a:endParaRPr lang="en-AU" dirty="0" smtClean="0"/>
          </a:p>
          <a:p>
            <a:r>
              <a:rPr lang="en-AU" dirty="0" smtClean="0"/>
              <a:t>A general rule during development is that 80% of effort should be spent on the user interface</a:t>
            </a:r>
          </a:p>
          <a:p>
            <a:endParaRPr lang="en-AU" dirty="0" smtClean="0"/>
          </a:p>
          <a:p>
            <a:r>
              <a:rPr lang="en-AU" dirty="0" smtClean="0"/>
              <a:t>20% for data-processing </a:t>
            </a:r>
          </a:p>
          <a:p>
            <a:pPr>
              <a:buNone/>
            </a:pPr>
            <a:r>
              <a:rPr lang="en-AU" dirty="0" smtClean="0"/>
              <a:t>	development.</a:t>
            </a:r>
            <a:endParaRPr lang="en-AU" dirty="0"/>
          </a:p>
        </p:txBody>
      </p:sp>
      <p:pic>
        <p:nvPicPr>
          <p:cNvPr id="6146" name="Picture 2" descr="C:\Documents and Settings\RepseP\My Documents\!MCS Curriculum\Year 11 IT\REsources\Images\us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7" y="4241895"/>
            <a:ext cx="2627784" cy="26161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>
                <a:solidFill>
                  <a:srgbClr val="C00000"/>
                </a:solidFill>
              </a:rPr>
              <a:t>Process Testing </a:t>
            </a:r>
            <a:r>
              <a:rPr lang="en-AU" sz="4000" b="1" dirty="0" smtClean="0">
                <a:solidFill>
                  <a:srgbClr val="C00000"/>
                </a:solidFill>
              </a:rPr>
              <a:t>needs to</a:t>
            </a:r>
            <a:endParaRPr lang="en-AU" sz="54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87727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Check that the program performs under normal circumstance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rgbClr val="0E9703"/>
                </a:solidFill>
              </a:rPr>
              <a:t>Use validation for input. </a:t>
            </a:r>
            <a:r>
              <a:rPr lang="en-AU" sz="2800" i="1" dirty="0" smtClean="0">
                <a:solidFill>
                  <a:srgbClr val="0E9703"/>
                </a:solidFill>
              </a:rPr>
              <a:t>E.g. If the input is a name, numbers should be disallowed...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rgbClr val="7030A0"/>
                </a:solidFill>
              </a:rPr>
              <a:t>Logic Test: Attempt to trick the program into producing faulty data.  Use unusual data.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Logic Testing needs to test for all possible errors. E.g. All possible IFs, loops &amp; other conditions.</a:t>
            </a:r>
          </a:p>
          <a:p>
            <a:pPr marL="514350" indent="-514350">
              <a:buNone/>
            </a:pPr>
            <a:endParaRPr lang="en-AU" sz="11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AU" dirty="0" smtClean="0">
                <a:solidFill>
                  <a:srgbClr val="002060"/>
                </a:solidFill>
              </a:rPr>
              <a:t>	</a:t>
            </a:r>
            <a:r>
              <a:rPr lang="en-AU" sz="3000" dirty="0" smtClean="0">
                <a:solidFill>
                  <a:srgbClr val="002060"/>
                </a:solidFill>
              </a:rPr>
              <a:t>For complicated data, desk checking may be used.</a:t>
            </a:r>
          </a:p>
          <a:p>
            <a:pPr marL="514350" indent="-514350">
              <a:buNone/>
            </a:pPr>
            <a:r>
              <a:rPr lang="en-AU" sz="3000" dirty="0" smtClean="0">
                <a:solidFill>
                  <a:srgbClr val="002060"/>
                </a:solidFill>
              </a:rPr>
              <a:t>	This involves going through data step by step, similarly to </a:t>
            </a:r>
            <a:r>
              <a:rPr lang="en-AU" sz="3000" dirty="0" err="1" smtClean="0">
                <a:solidFill>
                  <a:srgbClr val="002060"/>
                </a:solidFill>
              </a:rPr>
              <a:t>pseudocode</a:t>
            </a:r>
            <a:endParaRPr lang="en-AU" sz="3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en-AU" sz="5400" b="1" dirty="0" smtClean="0"/>
              <a:t>Scripting</a:t>
            </a:r>
            <a:br>
              <a:rPr lang="en-AU" sz="5400" b="1" dirty="0" smtClean="0"/>
            </a:br>
            <a:r>
              <a:rPr lang="en-AU" sz="5400" b="1" dirty="0" smtClean="0"/>
              <a:t>		Languages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Are designed to program within a particular application domain </a:t>
            </a:r>
          </a:p>
          <a:p>
            <a:pPr>
              <a:buNone/>
            </a:pPr>
            <a:r>
              <a:rPr lang="en-AU" sz="2400" dirty="0" smtClean="0"/>
              <a:t>or</a:t>
            </a:r>
          </a:p>
          <a:p>
            <a:r>
              <a:rPr lang="en-AU" dirty="0" smtClean="0"/>
              <a:t> Are embedded within another application to provide extra functionality.</a:t>
            </a:r>
          </a:p>
          <a:p>
            <a:pPr>
              <a:buNone/>
            </a:pPr>
            <a:endParaRPr lang="en-AU" sz="300" dirty="0" smtClean="0"/>
          </a:p>
          <a:p>
            <a:pPr>
              <a:buNone/>
            </a:pPr>
            <a:r>
              <a:rPr lang="en-AU" sz="2400" dirty="0" smtClean="0"/>
              <a:t>E.g. 	</a:t>
            </a:r>
            <a:r>
              <a:rPr lang="en-AU" sz="2400" dirty="0" smtClean="0">
                <a:solidFill>
                  <a:srgbClr val="C00000"/>
                </a:solidFill>
              </a:rPr>
              <a:t>Flash Action Script is used to program Flash animations.</a:t>
            </a:r>
          </a:p>
          <a:p>
            <a:pPr>
              <a:buNone/>
            </a:pPr>
            <a:r>
              <a:rPr lang="en-AU" sz="2400" dirty="0" smtClean="0"/>
              <a:t>	    	</a:t>
            </a:r>
            <a:r>
              <a:rPr lang="en-AU" sz="2400" dirty="0" smtClean="0">
                <a:solidFill>
                  <a:srgbClr val="D09E00"/>
                </a:solidFill>
              </a:rPr>
              <a:t>JavaScript is embedded into WebPages to add greater 	functionality.</a:t>
            </a:r>
          </a:p>
          <a:p>
            <a:pPr>
              <a:buNone/>
            </a:pPr>
            <a:r>
              <a:rPr lang="en-AU" sz="2400" dirty="0" smtClean="0"/>
              <a:t>		</a:t>
            </a:r>
            <a:r>
              <a:rPr lang="en-AU" sz="2400" dirty="0" smtClean="0">
                <a:solidFill>
                  <a:srgbClr val="0070C0"/>
                </a:solidFill>
              </a:rPr>
              <a:t>PHP is used to create dynamic web pages.</a:t>
            </a:r>
            <a:endParaRPr lang="en-AU" sz="24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Documents and Settings\RepseP\My Documents\!MCS Curriculum\Year 11 IT\REsources\Images\javaScri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88640"/>
            <a:ext cx="1353691" cy="1257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Documents and Settings\RepseP\My Documents\!MCS Curriculum\Year 11 IT\REsources\Images\actionsSCRIP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88640"/>
            <a:ext cx="1224136" cy="1291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>
                <a:solidFill>
                  <a:schemeClr val="tx2"/>
                </a:solidFill>
              </a:rPr>
              <a:t>Layout Testing</a:t>
            </a:r>
            <a:endParaRPr lang="en-AU" sz="5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b="1" dirty="0" smtClean="0"/>
              <a:t>Two main criteria of layout testing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Input data &amp; output information formatted differently. </a:t>
            </a:r>
            <a:r>
              <a:rPr lang="en-AU" b="1" dirty="0" smtClean="0">
                <a:solidFill>
                  <a:srgbClr val="0E9703"/>
                </a:solidFill>
              </a:rPr>
              <a:t>Input is green </a:t>
            </a:r>
            <a:r>
              <a:rPr lang="en-AU" dirty="0" smtClean="0"/>
              <a:t>&amp; at the </a:t>
            </a:r>
            <a:r>
              <a:rPr lang="en-AU" b="1" dirty="0" smtClean="0"/>
              <a:t>top </a:t>
            </a:r>
            <a:r>
              <a:rPr lang="en-AU" dirty="0" smtClean="0"/>
              <a:t>generally. </a:t>
            </a:r>
            <a:r>
              <a:rPr lang="en-AU" b="1" dirty="0" smtClean="0">
                <a:solidFill>
                  <a:srgbClr val="C00000"/>
                </a:solidFill>
              </a:rPr>
              <a:t>Output is red </a:t>
            </a:r>
            <a:r>
              <a:rPr lang="en-AU" dirty="0" smtClean="0"/>
              <a:t>&amp; at the </a:t>
            </a:r>
            <a:r>
              <a:rPr lang="en-AU" b="1" dirty="0" smtClean="0"/>
              <a:t>bottom.</a:t>
            </a:r>
          </a:p>
          <a:p>
            <a:pPr marL="514350" indent="-514350">
              <a:buNone/>
            </a:pPr>
            <a:endParaRPr lang="en-AU" sz="400" dirty="0" smtClean="0"/>
          </a:p>
          <a:p>
            <a:pPr marL="514350" indent="-514350">
              <a:buNone/>
            </a:pPr>
            <a:r>
              <a:rPr lang="en-AU" dirty="0" smtClean="0"/>
              <a:t>2.	Different types of information &amp; data should be formatted </a:t>
            </a:r>
            <a:r>
              <a:rPr lang="en-AU" b="1" dirty="0" smtClean="0"/>
              <a:t>differently. </a:t>
            </a:r>
          </a:p>
          <a:p>
            <a:pPr marL="514350" indent="-514350">
              <a:buNone/>
            </a:pPr>
            <a:r>
              <a:rPr lang="en-AU" sz="2800" i="1" dirty="0" smtClean="0"/>
              <a:t>	E.g. An input textbox should be a different font to the label for the textbox.</a:t>
            </a:r>
          </a:p>
          <a:p>
            <a:pPr marL="514350" indent="-514350">
              <a:buNone/>
            </a:pPr>
            <a:endParaRPr lang="en-AU" sz="1100" i="1" dirty="0" smtClean="0"/>
          </a:p>
          <a:p>
            <a:pPr marL="514350" indent="-514350" algn="r">
              <a:buNone/>
            </a:pPr>
            <a:r>
              <a:rPr lang="en-AU" dirty="0" smtClean="0"/>
              <a:t>	Generally stick to the same </a:t>
            </a:r>
            <a:r>
              <a:rPr lang="en-AU" b="1" dirty="0" smtClean="0">
                <a:solidFill>
                  <a:srgbClr val="7030A0"/>
                </a:solidFill>
              </a:rPr>
              <a:t>formats &amp; conventions</a:t>
            </a:r>
            <a:r>
              <a:rPr lang="en-AU" dirty="0" smtClean="0"/>
              <a:t> throughout the solution.</a:t>
            </a:r>
            <a:endParaRPr lang="en-AU" dirty="0"/>
          </a:p>
        </p:txBody>
      </p:sp>
      <p:pic>
        <p:nvPicPr>
          <p:cNvPr id="7170" name="Picture 2" descr="C:\Documents and Settings\RepseP\My Documents\!MCS Curriculum\Year 11 IT\REsources\Images\consistenc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355599"/>
            <a:ext cx="1763688" cy="1502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Debugging Techniques</a:t>
            </a:r>
            <a:endParaRPr lang="en-AU" sz="5400" b="1" dirty="0"/>
          </a:p>
        </p:txBody>
      </p:sp>
      <p:pic>
        <p:nvPicPr>
          <p:cNvPr id="8194" name="Picture 2" descr="C:\Documents and Settings\RepseP\My Documents\!MCS Curriculum\Year 11 IT\REsources\Images\codeErrorMs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5" y="4949781"/>
            <a:ext cx="6516216" cy="1908219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51519" y="1124744"/>
            <a:ext cx="8712968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Alpha testing is also called debugging and can also be done while the application is developed.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Debugging techniques track both the values of variable and the processing pathways intended.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E970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Modern programming &amp; scripting languages have tools that assist with debugging.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AU" sz="3200" b="1" i="1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 Flash</a:t>
            </a:r>
            <a:endParaRPr kumimoji="0" lang="en-AU" sz="3200" b="1" i="1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C:\Documents and Settings\RepseP\My Documents\!MCS Curriculum\Year 11 IT\REsources\Images\codeErrorMs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949781"/>
            <a:ext cx="6516216" cy="1908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Debugging continued...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544616"/>
          </a:xfrm>
        </p:spPr>
        <p:txBody>
          <a:bodyPr/>
          <a:lstStyle/>
          <a:p>
            <a:pPr>
              <a:buNone/>
            </a:pPr>
            <a:r>
              <a:rPr lang="en-AU" b="1" dirty="0" smtClean="0">
                <a:solidFill>
                  <a:srgbClr val="0E9703"/>
                </a:solidFill>
              </a:rPr>
              <a:t>Test Each Module</a:t>
            </a:r>
          </a:p>
          <a:p>
            <a:r>
              <a:rPr lang="en-AU" dirty="0" smtClean="0">
                <a:solidFill>
                  <a:srgbClr val="0E9703"/>
                </a:solidFill>
              </a:rPr>
              <a:t>Separately test each module before linking it to other parts of the program.</a:t>
            </a:r>
          </a:p>
          <a:p>
            <a:pPr>
              <a:buNone/>
            </a:pPr>
            <a:r>
              <a:rPr lang="en-AU" b="1" dirty="0" smtClean="0">
                <a:solidFill>
                  <a:srgbClr val="0070C0"/>
                </a:solidFill>
              </a:rPr>
              <a:t>Tracking Variables</a:t>
            </a:r>
          </a:p>
          <a:p>
            <a:r>
              <a:rPr lang="en-AU" dirty="0" smtClean="0">
                <a:solidFill>
                  <a:srgbClr val="0070C0"/>
                </a:solidFill>
              </a:rPr>
              <a:t>Displaying variables progressively throughout the program. A few extra lines of code to display what is happening.</a:t>
            </a:r>
          </a:p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Stepping through Code</a:t>
            </a:r>
          </a:p>
          <a:p>
            <a:r>
              <a:rPr lang="en-AU" dirty="0" smtClean="0">
                <a:solidFill>
                  <a:srgbClr val="C00000"/>
                </a:solidFill>
              </a:rPr>
              <a:t>Checking code line by line. You can insert pause statements at critical points. Time consuming!</a:t>
            </a:r>
            <a:endParaRPr lang="en-AU" dirty="0">
              <a:solidFill>
                <a:srgbClr val="C00000"/>
              </a:solidFill>
            </a:endParaRPr>
          </a:p>
        </p:txBody>
      </p:sp>
      <p:pic>
        <p:nvPicPr>
          <p:cNvPr id="4" name="Picture 3" descr="C:\Documents and Settings\RepseP\My Documents\!MCS Curriculum\Year 11 IT\REsources\Images\debu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0184" y="0"/>
            <a:ext cx="2213815" cy="177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Debugging Tips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9368"/>
            <a:ext cx="8784976" cy="56886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sz="2800" i="1" dirty="0" smtClean="0">
                <a:solidFill>
                  <a:srgbClr val="0E9703"/>
                </a:solidFill>
              </a:rPr>
              <a:t>	If your code isn’t working after about 15 minutes, it’s time for a new approach. You could try: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3000" dirty="0" smtClean="0">
                <a:solidFill>
                  <a:srgbClr val="0070C0"/>
                </a:solidFill>
              </a:rPr>
              <a:t>To remove pieces of code until it works, then try to put it back together again.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3000" dirty="0" smtClean="0">
                <a:solidFill>
                  <a:srgbClr val="C00000"/>
                </a:solidFill>
              </a:rPr>
              <a:t>Isolate an important module by redoing it in a new module. If it works, add some more.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3000" dirty="0" smtClean="0">
                <a:solidFill>
                  <a:schemeClr val="accent4">
                    <a:lumMod val="50000"/>
                  </a:schemeClr>
                </a:solidFill>
              </a:rPr>
              <a:t>Delete the section you know is wrong and redo it.</a:t>
            </a:r>
          </a:p>
          <a:p>
            <a:pPr marL="514350" indent="-514350">
              <a:buFont typeface="+mj-lt"/>
              <a:buAutoNum type="arabicPeriod"/>
            </a:pPr>
            <a:endParaRPr lang="en-A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3000" dirty="0" smtClean="0">
                <a:solidFill>
                  <a:schemeClr val="accent6">
                    <a:lumMod val="75000"/>
                  </a:schemeClr>
                </a:solidFill>
              </a:rPr>
              <a:t>Check all dependent sections of code.</a:t>
            </a:r>
          </a:p>
          <a:p>
            <a:pPr marL="514350" indent="-514350">
              <a:buFont typeface="+mj-lt"/>
              <a:buAutoNum type="arabicPeriod"/>
            </a:pPr>
            <a:endParaRPr lang="en-A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3000" dirty="0" smtClean="0">
                <a:solidFill>
                  <a:schemeClr val="accent4">
                    <a:lumMod val="75000"/>
                  </a:schemeClr>
                </a:solidFill>
              </a:rPr>
              <a:t>Let another person look at it. </a:t>
            </a:r>
          </a:p>
          <a:p>
            <a:pPr marL="514350" indent="-514350">
              <a:buNone/>
            </a:pPr>
            <a:r>
              <a:rPr lang="en-AU" sz="3000" dirty="0" smtClean="0">
                <a:solidFill>
                  <a:schemeClr val="accent4">
                    <a:lumMod val="75000"/>
                  </a:schemeClr>
                </a:solidFill>
              </a:rPr>
              <a:t>	A fresh pair of eyes might be all you need...</a:t>
            </a:r>
          </a:p>
        </p:txBody>
      </p:sp>
      <p:pic>
        <p:nvPicPr>
          <p:cNvPr id="9218" name="Picture 2" descr="C:\Documents and Settings\RepseP\My Documents\!MCS Curriculum\Year 11 IT\REsources\Images\rageComput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293096"/>
            <a:ext cx="1524000" cy="187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C:\Documents and Settings\RepseP\My Documents\!MCS Curriculum\Year 11 IT\REsources\Images\rageComput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6565" y="0"/>
            <a:ext cx="1417435" cy="1015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0" name="Picture 4" descr="C:\Documents and Settings\RepseP\My Documents\!MCS Curriculum\Year 11 IT\REsources\Images\rageCompu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7253" y="5517232"/>
            <a:ext cx="1726747" cy="134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lacement Scoresby\Year 11\Network stuff\REsources\Images\lightning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5084356"/>
            <a:ext cx="1584176" cy="177364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C MODERN  CURSIVE" pitchFamily="2" charset="0"/>
              </a:rPr>
              <a:t>Lightning Quiz</a:t>
            </a:r>
            <a:endParaRPr lang="en-A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C MODERN  CURSIVE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052736"/>
            <a:ext cx="4716016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AU" sz="2400" b="1" baseline="0" dirty="0" smtClean="0">
                <a:solidFill>
                  <a:schemeClr val="bg1"/>
                </a:solidFill>
              </a:rPr>
              <a:t>What is a bug?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="1" dirty="0" smtClean="0">
              <a:solidFill>
                <a:schemeClr val="bg1"/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b="1" baseline="0" dirty="0" smtClean="0">
                <a:solidFill>
                  <a:schemeClr val="bg1"/>
                </a:solidFill>
              </a:rPr>
              <a:t>2.	What is Alpha Testing? When is it used?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="1" dirty="0" smtClean="0">
              <a:solidFill>
                <a:schemeClr val="bg1"/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b="1" baseline="0" dirty="0" smtClean="0">
                <a:solidFill>
                  <a:schemeClr val="bg1"/>
                </a:solidFill>
              </a:rPr>
              <a:t>3.	What is Beta Testing? When is it used?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="1" baseline="0" dirty="0" smtClean="0">
              <a:solidFill>
                <a:schemeClr val="bg1"/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b="1" dirty="0" smtClean="0">
                <a:solidFill>
                  <a:schemeClr val="bg1"/>
                </a:solidFill>
              </a:rPr>
              <a:t>4.	What is a testing table? What’s it used for?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b="1" dirty="0" smtClean="0">
                <a:solidFill>
                  <a:schemeClr val="bg1"/>
                </a:solidFill>
              </a:rPr>
              <a:t>5.	When testing, the majority of your effort should be spent on..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76056" y="908720"/>
            <a:ext cx="4355976" cy="619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 startAt="6"/>
              <a:tabLst/>
              <a:defRPr/>
            </a:pPr>
            <a:r>
              <a:rPr lang="en-AU" sz="2400" b="1" dirty="0" smtClean="0">
                <a:solidFill>
                  <a:schemeClr val="bg1"/>
                </a:solidFill>
              </a:rPr>
              <a:t>Outline some aspects of process testing...</a:t>
            </a:r>
          </a:p>
          <a:p>
            <a:pPr marL="514350" indent="-514350"/>
            <a:r>
              <a:rPr lang="en-AU" sz="2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Program works, normal conditions</a:t>
            </a:r>
          </a:p>
          <a:p>
            <a:pPr marL="514350" indent="-514350"/>
            <a:r>
              <a:rPr lang="en-AU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Use validation for input</a:t>
            </a:r>
            <a:endParaRPr lang="en-AU" sz="2000" i="1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514350" indent="-514350"/>
            <a:r>
              <a:rPr lang="en-AU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Logic Test, all possibilities</a:t>
            </a:r>
          </a:p>
          <a:p>
            <a:pPr marL="514350" indent="-514350"/>
            <a:endParaRPr lang="en-AU" sz="2400" dirty="0" smtClean="0">
              <a:solidFill>
                <a:schemeClr val="bg1"/>
              </a:solidFill>
            </a:endParaRPr>
          </a:p>
          <a:p>
            <a:pPr marL="514350" indent="-514350"/>
            <a:r>
              <a:rPr lang="en-AU" sz="2400" dirty="0" smtClean="0">
                <a:solidFill>
                  <a:schemeClr val="bg1"/>
                </a:solidFill>
              </a:rPr>
              <a:t>Layout Testing, explain the 2 main criteria.</a:t>
            </a:r>
          </a:p>
          <a:p>
            <a:pPr marL="514350" indent="-514350"/>
            <a:r>
              <a:rPr lang="en-A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Input/output, Top/bottom</a:t>
            </a:r>
          </a:p>
          <a:p>
            <a:pPr marL="514350" indent="-514350"/>
            <a:r>
              <a:rPr lang="en-A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Info formatted differently</a:t>
            </a:r>
          </a:p>
          <a:p>
            <a:pPr marL="514350" indent="-514350"/>
            <a:endParaRPr lang="en-AU" sz="2400" dirty="0" smtClean="0">
              <a:solidFill>
                <a:schemeClr val="bg1"/>
              </a:solidFill>
            </a:endParaRPr>
          </a:p>
          <a:p>
            <a:pPr marL="514350" indent="-514350"/>
            <a:r>
              <a:rPr lang="en-AU" sz="2400" dirty="0" smtClean="0">
                <a:solidFill>
                  <a:schemeClr val="bg1"/>
                </a:solidFill>
              </a:rPr>
              <a:t>Explain a few debugging techniques.</a:t>
            </a:r>
          </a:p>
          <a:p>
            <a:pPr marL="514350" indent="-514350"/>
            <a:r>
              <a:rPr lang="en-A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Module testing </a:t>
            </a:r>
          </a:p>
          <a:p>
            <a:pPr marL="514350" indent="-514350"/>
            <a:r>
              <a:rPr lang="en-A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Stepping through code</a:t>
            </a:r>
          </a:p>
          <a:p>
            <a:pPr marL="514350" indent="-514350"/>
            <a:r>
              <a:rPr lang="en-A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Variable Tracking</a:t>
            </a:r>
          </a:p>
          <a:p>
            <a:pPr marL="514350" indent="-514350"/>
            <a:endParaRPr lang="en-AU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514350" indent="-514350"/>
            <a:endParaRPr lang="en-AU" sz="2400" dirty="0" smtClean="0">
              <a:solidFill>
                <a:schemeClr val="bg1"/>
              </a:solidFill>
            </a:endParaRPr>
          </a:p>
          <a:p>
            <a:pPr marL="514350" indent="-514350"/>
            <a:endParaRPr lang="en-AU" sz="2400" dirty="0" smtClean="0">
              <a:solidFill>
                <a:schemeClr val="bg1"/>
              </a:solidFill>
            </a:endParaRPr>
          </a:p>
          <a:p>
            <a:pPr marL="514350" indent="-514350"/>
            <a:endParaRPr lang="en-AU" sz="2400" dirty="0" smtClean="0">
              <a:solidFill>
                <a:schemeClr val="bg1"/>
              </a:solidFill>
            </a:endParaRPr>
          </a:p>
        </p:txBody>
      </p:sp>
      <p:pic>
        <p:nvPicPr>
          <p:cNvPr id="6" name="lightningQuiz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40011" cy="6930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82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50000"/>
                <a:alpha val="50000"/>
              </a:schemeClr>
            </a:gs>
            <a:gs pos="50000">
              <a:schemeClr val="bg1"/>
            </a:gs>
            <a:gs pos="100000">
              <a:srgbClr val="C0000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>
            <a:noAutofit/>
          </a:bodyPr>
          <a:lstStyle/>
          <a:p>
            <a:r>
              <a:rPr lang="en-A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stige Elite Std" pitchFamily="49" charset="0"/>
              </a:rPr>
              <a:t>Electronic Journals</a:t>
            </a:r>
            <a:endParaRPr lang="en-A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estige Elite Std" pitchFamily="49" charset="0"/>
            </a:endParaRPr>
          </a:p>
        </p:txBody>
      </p:sp>
      <p:sp>
        <p:nvSpPr>
          <p:cNvPr id="4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2915816" cy="404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000" b="1" dirty="0" smtClean="0">
                <a:latin typeface="Biondi" pitchFamily="2" charset="0"/>
                <a:ea typeface="+mj-ea"/>
                <a:cs typeface="+mj-cs"/>
              </a:rPr>
              <a:t>Return to Index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iondi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  <a:alpha val="50000"/>
              </a:schemeClr>
            </a:gs>
            <a:gs pos="50000">
              <a:schemeClr val="bg1"/>
            </a:gs>
            <a:gs pos="100000">
              <a:srgbClr val="C0000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 fontScale="90000"/>
          </a:bodyPr>
          <a:lstStyle/>
          <a:p>
            <a:pPr algn="l"/>
            <a:r>
              <a:rPr lang="en-AU" sz="5400" b="1" dirty="0" smtClean="0"/>
              <a:t>Structure of a Electronic Journal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472608"/>
          </a:xfrm>
        </p:spPr>
        <p:txBody>
          <a:bodyPr/>
          <a:lstStyle/>
          <a:p>
            <a:r>
              <a:rPr lang="en-AU" dirty="0" smtClean="0"/>
              <a:t>Should contain a hierarchical structure of folders, which also contain subfolders. </a:t>
            </a:r>
          </a:p>
          <a:p>
            <a:r>
              <a:rPr lang="en-AU" dirty="0" smtClean="0"/>
              <a:t>The subfolders should contain the work you have completed, even incomplete files or experiments.</a:t>
            </a:r>
          </a:p>
          <a:p>
            <a:endParaRPr lang="en-AU" dirty="0" smtClean="0"/>
          </a:p>
          <a:p>
            <a:r>
              <a:rPr lang="en-AU" dirty="0" smtClean="0"/>
              <a:t>Generally, have a main folder for each week or lesson and have you work branching out.</a:t>
            </a:r>
          </a:p>
          <a:p>
            <a:endParaRPr lang="en-AU" dirty="0" smtClean="0"/>
          </a:p>
          <a:p>
            <a:pPr>
              <a:buNone/>
            </a:pPr>
            <a:r>
              <a:rPr lang="en-AU" sz="3600" b="1" i="1" dirty="0" smtClean="0"/>
              <a:t>Things to be included in your e-journal are: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  <a:alpha val="50000"/>
              </a:schemeClr>
            </a:gs>
            <a:gs pos="50000">
              <a:schemeClr val="bg1"/>
            </a:gs>
            <a:gs pos="100000">
              <a:srgbClr val="C0000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Structure continued...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32387"/>
            <a:ext cx="8784976" cy="56369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b="1" dirty="0" smtClean="0"/>
              <a:t>Demonstration programs</a:t>
            </a:r>
          </a:p>
          <a:p>
            <a:pPr>
              <a:buNone/>
            </a:pPr>
            <a:r>
              <a:rPr lang="en-AU" sz="2800" dirty="0" smtClean="0"/>
              <a:t>	Completing exercises in class that focus on one or more programming features and techniques.</a:t>
            </a:r>
          </a:p>
          <a:p>
            <a:pPr>
              <a:buNone/>
            </a:pPr>
            <a:r>
              <a:rPr lang="en-AU" sz="2800" b="1" dirty="0" smtClean="0"/>
              <a:t>Assignment Tasks</a:t>
            </a:r>
          </a:p>
          <a:p>
            <a:pPr>
              <a:buNone/>
            </a:pPr>
            <a:r>
              <a:rPr lang="en-AU" sz="2800" dirty="0" smtClean="0"/>
              <a:t>	Extending you from demo programs</a:t>
            </a:r>
            <a:endParaRPr lang="en-AU" sz="2800" dirty="0"/>
          </a:p>
          <a:p>
            <a:pPr>
              <a:buNone/>
            </a:pPr>
            <a:r>
              <a:rPr lang="en-AU" sz="2800" b="1" dirty="0" smtClean="0"/>
              <a:t>Non-program materials</a:t>
            </a:r>
          </a:p>
          <a:p>
            <a:pPr>
              <a:buNone/>
            </a:pPr>
            <a:r>
              <a:rPr lang="en-AU" sz="2800" dirty="0" smtClean="0"/>
              <a:t>	You will progressively produce testing materials, such as screen shots, layout diagrams </a:t>
            </a:r>
            <a:r>
              <a:rPr lang="en-AU" sz="2800" dirty="0" err="1" smtClean="0"/>
              <a:t>ect</a:t>
            </a:r>
            <a:r>
              <a:rPr lang="en-AU" sz="2800" dirty="0" smtClean="0"/>
              <a:t>.</a:t>
            </a:r>
          </a:p>
          <a:p>
            <a:pPr>
              <a:buNone/>
            </a:pPr>
            <a:r>
              <a:rPr lang="en-AU" sz="2800" b="1" dirty="0" smtClean="0"/>
              <a:t>Assessment Materials</a:t>
            </a:r>
          </a:p>
          <a:p>
            <a:pPr>
              <a:buNone/>
            </a:pPr>
            <a:r>
              <a:rPr lang="en-AU" sz="2800" dirty="0" smtClean="0"/>
              <a:t>	2 parts. Samples of work during lessons and assignments</a:t>
            </a:r>
          </a:p>
          <a:p>
            <a:pPr>
              <a:buNone/>
            </a:pPr>
            <a:r>
              <a:rPr lang="en-AU" sz="2800" dirty="0" smtClean="0"/>
              <a:t>	Can use an assignment sheet, marked off like a diary. </a:t>
            </a:r>
            <a:r>
              <a:rPr lang="en-AU" sz="1600" dirty="0" smtClean="0"/>
              <a:t>p. 245</a:t>
            </a:r>
            <a:endParaRPr lang="en-AU" sz="2800" dirty="0" smtClean="0"/>
          </a:p>
          <a:p>
            <a:pPr>
              <a:buNone/>
            </a:pPr>
            <a:endParaRPr lang="en-A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  <a:alpha val="50000"/>
              </a:schemeClr>
            </a:gs>
            <a:gs pos="50000">
              <a:schemeClr val="bg1"/>
            </a:gs>
            <a:gs pos="100000">
              <a:srgbClr val="C0000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Structure continued...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32387"/>
            <a:ext cx="8784976" cy="56369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b="1" dirty="0" smtClean="0"/>
              <a:t>Evaluation Sheets</a:t>
            </a:r>
          </a:p>
          <a:p>
            <a:r>
              <a:rPr lang="en-AU" sz="2800" dirty="0" smtClean="0"/>
              <a:t>You should recall your feelings and thoughts about the learning.</a:t>
            </a:r>
          </a:p>
          <a:p>
            <a:r>
              <a:rPr lang="en-AU" sz="2800" dirty="0" smtClean="0"/>
              <a:t>Also include a list and description of what you learned.</a:t>
            </a:r>
          </a:p>
          <a:p>
            <a:pPr>
              <a:buNone/>
            </a:pPr>
            <a:endParaRPr lang="en-AU" sz="2800" dirty="0" smtClean="0"/>
          </a:p>
          <a:p>
            <a:r>
              <a:rPr lang="en-AU" sz="2800" dirty="0" smtClean="0"/>
              <a:t>Record any problems you encountered.</a:t>
            </a:r>
          </a:p>
          <a:p>
            <a:endParaRPr lang="en-AU" sz="2800" dirty="0" smtClean="0"/>
          </a:p>
          <a:p>
            <a:r>
              <a:rPr lang="en-AU" sz="2800" dirty="0" smtClean="0"/>
              <a:t>Could also use a self-evaluation sheet.</a:t>
            </a:r>
          </a:p>
          <a:p>
            <a:pPr>
              <a:buNone/>
            </a:pPr>
            <a:r>
              <a:rPr lang="en-AU" sz="2800" dirty="0" smtClean="0"/>
              <a:t>	Page. 246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  <a:alpha val="50000"/>
              </a:schemeClr>
            </a:gs>
            <a:gs pos="50000">
              <a:schemeClr val="bg1"/>
            </a:gs>
            <a:gs pos="100000">
              <a:srgbClr val="C0000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The End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en-AU" sz="5400" b="1" dirty="0" smtClean="0"/>
              <a:t>Scripting</a:t>
            </a:r>
            <a:br>
              <a:rPr lang="en-AU" sz="5400" b="1" dirty="0" smtClean="0"/>
            </a:br>
            <a:r>
              <a:rPr lang="en-AU" sz="5400" b="1" dirty="0" smtClean="0"/>
              <a:t>	Languages Cont..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en-AU" sz="2800" dirty="0" smtClean="0"/>
              <a:t>Scripting does not usually require complicated code!</a:t>
            </a:r>
          </a:p>
          <a:p>
            <a:endParaRPr lang="en-AU" sz="2800" dirty="0" smtClean="0"/>
          </a:p>
          <a:p>
            <a:r>
              <a:rPr lang="en-AU" sz="2800" dirty="0" smtClean="0"/>
              <a:t>They generally only have one main function</a:t>
            </a:r>
            <a:r>
              <a:rPr lang="en-AU" dirty="0" smtClean="0"/>
              <a:t>	</a:t>
            </a:r>
          </a:p>
          <a:p>
            <a:pPr>
              <a:buNone/>
            </a:pPr>
            <a:r>
              <a:rPr lang="en-AU" dirty="0" smtClean="0"/>
              <a:t>	E.g. simple calculations, sending users to a different screen, validating an input, positioning a shape, </a:t>
            </a:r>
            <a:r>
              <a:rPr lang="en-AU" dirty="0" err="1" smtClean="0"/>
              <a:t>ect</a:t>
            </a:r>
            <a:r>
              <a:rPr lang="en-AU" dirty="0" smtClean="0"/>
              <a:t>.	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	Script is often attached to objects, which means it can sometimes be hard to keep track of it.</a:t>
            </a:r>
            <a:endParaRPr lang="en-AU" dirty="0"/>
          </a:p>
        </p:txBody>
      </p:sp>
      <p:pic>
        <p:nvPicPr>
          <p:cNvPr id="2050" name="Picture 2" descr="C:\Documents and Settings\RepseP\My Documents\!MCS Curriculum\Year 11 IT\REsources\Images\javaScri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88640"/>
            <a:ext cx="1353691" cy="1257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Documents and Settings\RepseP\My Documents\!MCS Curriculum\Year 11 IT\REsources\Images\actionsSCRIP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88640"/>
            <a:ext cx="1224136" cy="129146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940152" y="2060848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800" b="1" dirty="0" smtClean="0">
                <a:solidFill>
                  <a:srgbClr val="C00000"/>
                </a:solidFill>
              </a:rPr>
              <a:t>This is a good thing!</a:t>
            </a:r>
            <a:endParaRPr lang="en-A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AU" sz="5400" b="1" dirty="0" smtClean="0"/>
              <a:t>Features of </a:t>
            </a:r>
            <a:r>
              <a:rPr lang="en-AU" sz="3100" b="1" dirty="0" smtClean="0"/>
              <a:t>Programming and Scripting Languages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They often have a large range of:</a:t>
            </a:r>
          </a:p>
          <a:p>
            <a:pPr>
              <a:buNone/>
            </a:pPr>
            <a:r>
              <a:rPr lang="en-AU" dirty="0" smtClean="0"/>
              <a:t>Buttons, labels, images, drawings, </a:t>
            </a:r>
            <a:r>
              <a:rPr lang="en-AU" dirty="0" err="1" smtClean="0"/>
              <a:t>ect</a:t>
            </a:r>
            <a:r>
              <a:rPr lang="en-AU" dirty="0" smtClean="0"/>
              <a:t>.</a:t>
            </a:r>
          </a:p>
          <a:p>
            <a:endParaRPr lang="en-AU" dirty="0" smtClean="0"/>
          </a:p>
          <a:p>
            <a:r>
              <a:rPr lang="en-AU" dirty="0" smtClean="0"/>
              <a:t>Objects usually have various properties, events and actions associated with them.</a:t>
            </a:r>
          </a:p>
          <a:p>
            <a:endParaRPr lang="en-AU" sz="2000" dirty="0" smtClean="0"/>
          </a:p>
          <a:p>
            <a:r>
              <a:rPr lang="en-AU" dirty="0" smtClean="0"/>
              <a:t>Many objects are common throughout the majority of applications</a:t>
            </a:r>
            <a:endParaRPr lang="en-AU" dirty="0"/>
          </a:p>
        </p:txBody>
      </p:sp>
      <p:pic>
        <p:nvPicPr>
          <p:cNvPr id="1026" name="Picture 2" descr="C:\Documents and Settings\RepseP\My Documents\!MCS Curriculum\Year 11 IT\REsources\Images\button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1700" y="5505450"/>
            <a:ext cx="3162300" cy="1352550"/>
          </a:xfrm>
          <a:prstGeom prst="rect">
            <a:avLst/>
          </a:prstGeom>
          <a:noFill/>
        </p:spPr>
      </p:pic>
      <p:pic>
        <p:nvPicPr>
          <p:cNvPr id="1028" name="Picture 4" descr="C:\Documents and Settings\RepseP\My Documents\!MCS Curriculum\Year 11 IT\REsources\Images\drawingAnimat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196752"/>
            <a:ext cx="1600572" cy="1600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AU" sz="5400" b="1" dirty="0" smtClean="0"/>
              <a:t>Features of </a:t>
            </a:r>
            <a:r>
              <a:rPr lang="en-AU" sz="3100" b="1" dirty="0" smtClean="0"/>
              <a:t>Programming and Scripting Languages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Many objects have visual properties, </a:t>
            </a:r>
          </a:p>
          <a:p>
            <a:pPr>
              <a:buNone/>
            </a:pPr>
            <a:r>
              <a:rPr lang="en-AU" dirty="0" smtClean="0"/>
              <a:t>	such as mouse click, mouse over, drag </a:t>
            </a:r>
          </a:p>
          <a:p>
            <a:pPr>
              <a:buNone/>
            </a:pPr>
            <a:r>
              <a:rPr lang="en-AU" dirty="0" smtClean="0"/>
              <a:t>	and drop, </a:t>
            </a:r>
            <a:r>
              <a:rPr lang="en-AU" dirty="0" err="1" smtClean="0"/>
              <a:t>ect</a:t>
            </a:r>
            <a:r>
              <a:rPr lang="en-AU" dirty="0" smtClean="0"/>
              <a:t>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In short. Most programming and scripting languages have similar properties and objects.</a:t>
            </a:r>
          </a:p>
          <a:p>
            <a:pPr>
              <a:buNone/>
            </a:pPr>
            <a:endParaRPr lang="en-AU" dirty="0" smtClean="0"/>
          </a:p>
          <a:p>
            <a:endParaRPr lang="en-AU" dirty="0"/>
          </a:p>
        </p:txBody>
      </p:sp>
      <p:pic>
        <p:nvPicPr>
          <p:cNvPr id="1026" name="Picture 2" descr="C:\Documents and Settings\RepseP\My Documents\!MCS Curriculum\Year 11 IT\REsources\Images\button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1700" y="5505450"/>
            <a:ext cx="3162300" cy="1352550"/>
          </a:xfrm>
          <a:prstGeom prst="rect">
            <a:avLst/>
          </a:prstGeom>
          <a:noFill/>
        </p:spPr>
      </p:pic>
      <p:pic>
        <p:nvPicPr>
          <p:cNvPr id="1028" name="Picture 4" descr="C:\Documents and Settings\RepseP\My Documents\!MCS Curriculum\Year 11 IT\REsources\Images\drawingAnimat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196752"/>
            <a:ext cx="1600572" cy="1600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AU" sz="5400" b="1" dirty="0" smtClean="0"/>
              <a:t>Storing and Using Data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AU" dirty="0" smtClean="0"/>
              <a:t>The main types of storage are </a:t>
            </a:r>
            <a:r>
              <a:rPr lang="en-AU" b="1" dirty="0" smtClean="0">
                <a:solidFill>
                  <a:srgbClr val="C00000"/>
                </a:solidFill>
              </a:rPr>
              <a:t>variables</a:t>
            </a:r>
            <a:r>
              <a:rPr lang="en-AU" dirty="0" smtClean="0"/>
              <a:t>, or memory locations, that usually hold one item of data.</a:t>
            </a:r>
          </a:p>
          <a:p>
            <a:endParaRPr lang="en-AU" dirty="0" smtClean="0"/>
          </a:p>
          <a:p>
            <a:r>
              <a:rPr lang="en-AU" dirty="0" smtClean="0"/>
              <a:t>There are more complex variable structures, such as </a:t>
            </a:r>
            <a:r>
              <a:rPr lang="en-AU" b="1" dirty="0" smtClean="0">
                <a:solidFill>
                  <a:srgbClr val="C00000"/>
                </a:solidFill>
              </a:rPr>
              <a:t>lists, arrays </a:t>
            </a:r>
            <a:r>
              <a:rPr lang="en-AU" dirty="0" smtClean="0"/>
              <a:t>and </a:t>
            </a:r>
            <a:r>
              <a:rPr lang="en-AU" b="1" dirty="0" smtClean="0">
                <a:solidFill>
                  <a:srgbClr val="C00000"/>
                </a:solidFill>
              </a:rPr>
              <a:t>databases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You can also store data in </a:t>
            </a:r>
            <a:r>
              <a:rPr lang="en-AU" b="1" dirty="0" smtClean="0">
                <a:solidFill>
                  <a:srgbClr val="C00000"/>
                </a:solidFill>
              </a:rPr>
              <a:t>objects</a:t>
            </a:r>
            <a:r>
              <a:rPr lang="en-AU" dirty="0" smtClean="0"/>
              <a:t> and on </a:t>
            </a:r>
            <a:r>
              <a:rPr lang="en-AU" b="1" dirty="0" smtClean="0">
                <a:solidFill>
                  <a:srgbClr val="C00000"/>
                </a:solidFill>
              </a:rPr>
              <a:t>hard disks </a:t>
            </a:r>
            <a:r>
              <a:rPr lang="en-AU" dirty="0" smtClean="0"/>
              <a:t>when the application is closed.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13637</TotalTime>
  <Words>2214</Words>
  <Application>Microsoft Office PowerPoint</Application>
  <PresentationFormat>On-screen Show (4:3)</PresentationFormat>
  <Paragraphs>623</Paragraphs>
  <Slides>59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Chapter 6 Programming &amp; Pathways Qs on page 251</vt:lpstr>
      <vt:lpstr>Programming and Scripting Languages</vt:lpstr>
      <vt:lpstr>Scripting      Vs    Programming</vt:lpstr>
      <vt:lpstr>Programming   Languages</vt:lpstr>
      <vt:lpstr>Scripting   Languages</vt:lpstr>
      <vt:lpstr>Scripting  Languages Cont..</vt:lpstr>
      <vt:lpstr>Features of Programming and Scripting Languages</vt:lpstr>
      <vt:lpstr>Features of Programming and Scripting Languages</vt:lpstr>
      <vt:lpstr>Storing and Using Data</vt:lpstr>
      <vt:lpstr>Variables</vt:lpstr>
      <vt:lpstr>Strings</vt:lpstr>
      <vt:lpstr>Decimal Numbers</vt:lpstr>
      <vt:lpstr>Precision Problems with financial &amp; scientific data</vt:lpstr>
      <vt:lpstr>Arrays</vt:lpstr>
      <vt:lpstr>Images, Sounds &amp; Video</vt:lpstr>
      <vt:lpstr>Colours</vt:lpstr>
      <vt:lpstr>Sound and Video</vt:lpstr>
      <vt:lpstr>Lightning Quiz</vt:lpstr>
      <vt:lpstr>Processing Structures &amp; Commands</vt:lpstr>
      <vt:lpstr>Syntax &amp; Gramma</vt:lpstr>
      <vt:lpstr>Syntax &amp; Gramma</vt:lpstr>
      <vt:lpstr>Assignment Statements</vt:lpstr>
      <vt:lpstr>Expressions</vt:lpstr>
      <vt:lpstr>Control Structures</vt:lpstr>
      <vt:lpstr>Naming Conventions</vt:lpstr>
      <vt:lpstr>File Naming</vt:lpstr>
      <vt:lpstr>Variable &amp; Object Names</vt:lpstr>
      <vt:lpstr>Lightning Quiz</vt:lpstr>
      <vt:lpstr>Structured Programming</vt:lpstr>
      <vt:lpstr>Structuring Programming</vt:lpstr>
      <vt:lpstr>Structuring Programming</vt:lpstr>
      <vt:lpstr>Software Design Tools...for programming</vt:lpstr>
      <vt:lpstr>Structure Charts</vt:lpstr>
      <vt:lpstr>Screen &amp; Page Layout Diagrams</vt:lpstr>
      <vt:lpstr>Flash Layout Diagram Example</vt:lpstr>
      <vt:lpstr>Input-Process-Output Chart (IPO)</vt:lpstr>
      <vt:lpstr>Data Dictionaries</vt:lpstr>
      <vt:lpstr>Coding Design Tools</vt:lpstr>
      <vt:lpstr>Coding Design Tools</vt:lpstr>
      <vt:lpstr>Pseudocode</vt:lpstr>
      <vt:lpstr>Flowcharts</vt:lpstr>
      <vt:lpstr>Lightning Quiz</vt:lpstr>
      <vt:lpstr>Debugging &amp; Testing of Solutions</vt:lpstr>
      <vt:lpstr>What’s a bug?</vt:lpstr>
      <vt:lpstr>Debugging &amp; Testing</vt:lpstr>
      <vt:lpstr>Alpha Testing</vt:lpstr>
      <vt:lpstr>Testing Tables</vt:lpstr>
      <vt:lpstr>Designing Test Data &amp; Testing Procedures</vt:lpstr>
      <vt:lpstr>Process Testing needs to</vt:lpstr>
      <vt:lpstr>Layout Testing</vt:lpstr>
      <vt:lpstr>Debugging Techniques</vt:lpstr>
      <vt:lpstr>Debugging continued...</vt:lpstr>
      <vt:lpstr>Debugging Tips</vt:lpstr>
      <vt:lpstr>Lightning Quiz</vt:lpstr>
      <vt:lpstr>Electronic Journals</vt:lpstr>
      <vt:lpstr>Structure of a Electronic Journal</vt:lpstr>
      <vt:lpstr>Structure continued...</vt:lpstr>
      <vt:lpstr>Structure continued...</vt:lpstr>
      <vt:lpstr>The End</vt:lpstr>
    </vt:vector>
  </TitlesOfParts>
  <Company>Maranatha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Programming &amp; Pathways</dc:title>
  <dc:creator>Peter Repse</dc:creator>
  <cp:lastModifiedBy>Peter Repse</cp:lastModifiedBy>
  <cp:revision>94</cp:revision>
  <dcterms:created xsi:type="dcterms:W3CDTF">2011-07-28T02:32:48Z</dcterms:created>
  <dcterms:modified xsi:type="dcterms:W3CDTF">2011-08-23T02:10:25Z</dcterms:modified>
</cp:coreProperties>
</file>