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72" r:id="rId7"/>
    <p:sldId id="267" r:id="rId8"/>
    <p:sldId id="268" r:id="rId9"/>
    <p:sldId id="269" r:id="rId10"/>
    <p:sldId id="270" r:id="rId11"/>
    <p:sldId id="271" r:id="rId12"/>
    <p:sldId id="263" r:id="rId13"/>
    <p:sldId id="262" r:id="rId14"/>
    <p:sldId id="261" r:id="rId15"/>
    <p:sldId id="264" r:id="rId16"/>
    <p:sldId id="265" r:id="rId17"/>
    <p:sldId id="266" r:id="rId18"/>
    <p:sldId id="273" r:id="rId19"/>
    <p:sldId id="274" r:id="rId20"/>
    <p:sldId id="275" r:id="rId21"/>
    <p:sldId id="276" r:id="rId22"/>
    <p:sldId id="283" r:id="rId23"/>
    <p:sldId id="278" r:id="rId24"/>
    <p:sldId id="279" r:id="rId25"/>
    <p:sldId id="280" r:id="rId26"/>
    <p:sldId id="281" r:id="rId27"/>
    <p:sldId id="282" r:id="rId28"/>
    <p:sldId id="277" r:id="rId29"/>
    <p:sldId id="284" r:id="rId30"/>
    <p:sldId id="285" r:id="rId31"/>
    <p:sldId id="287" r:id="rId32"/>
    <p:sldId id="286" r:id="rId33"/>
    <p:sldId id="288" r:id="rId34"/>
    <p:sldId id="289" r:id="rId35"/>
    <p:sldId id="290" r:id="rId36"/>
    <p:sldId id="291" r:id="rId37"/>
    <p:sldId id="292" r:id="rId38"/>
    <p:sldId id="298" r:id="rId39"/>
    <p:sldId id="295" r:id="rId40"/>
    <p:sldId id="299" r:id="rId41"/>
    <p:sldId id="306" r:id="rId42"/>
    <p:sldId id="301" r:id="rId43"/>
    <p:sldId id="300" r:id="rId44"/>
    <p:sldId id="302" r:id="rId45"/>
    <p:sldId id="304" r:id="rId46"/>
    <p:sldId id="303" r:id="rId47"/>
    <p:sldId id="305" r:id="rId48"/>
    <p:sldId id="307" r:id="rId49"/>
    <p:sldId id="308" r:id="rId50"/>
    <p:sldId id="311" r:id="rId51"/>
    <p:sldId id="330" r:id="rId52"/>
    <p:sldId id="310" r:id="rId53"/>
    <p:sldId id="316" r:id="rId54"/>
    <p:sldId id="315" r:id="rId55"/>
    <p:sldId id="317" r:id="rId56"/>
    <p:sldId id="313" r:id="rId57"/>
    <p:sldId id="312" r:id="rId58"/>
    <p:sldId id="314" r:id="rId59"/>
    <p:sldId id="318" r:id="rId60"/>
    <p:sldId id="328" r:id="rId61"/>
    <p:sldId id="329" r:id="rId62"/>
    <p:sldId id="319" r:id="rId63"/>
    <p:sldId id="320" r:id="rId64"/>
    <p:sldId id="321" r:id="rId65"/>
    <p:sldId id="327" r:id="rId66"/>
    <p:sldId id="322" r:id="rId67"/>
    <p:sldId id="323" r:id="rId68"/>
    <p:sldId id="324" r:id="rId69"/>
    <p:sldId id="331" r:id="rId70"/>
    <p:sldId id="332" r:id="rId71"/>
    <p:sldId id="333" r:id="rId72"/>
    <p:sldId id="337" r:id="rId73"/>
    <p:sldId id="336" r:id="rId74"/>
    <p:sldId id="335" r:id="rId75"/>
    <p:sldId id="355" r:id="rId76"/>
    <p:sldId id="338" r:id="rId77"/>
    <p:sldId id="339" r:id="rId78"/>
    <p:sldId id="341" r:id="rId79"/>
    <p:sldId id="342" r:id="rId80"/>
    <p:sldId id="343" r:id="rId81"/>
    <p:sldId id="344" r:id="rId82"/>
    <p:sldId id="345" r:id="rId83"/>
    <p:sldId id="347" r:id="rId84"/>
    <p:sldId id="346" r:id="rId85"/>
    <p:sldId id="348" r:id="rId86"/>
    <p:sldId id="349" r:id="rId87"/>
    <p:sldId id="356" r:id="rId88"/>
    <p:sldId id="351" r:id="rId89"/>
    <p:sldId id="352" r:id="rId90"/>
    <p:sldId id="353" r:id="rId91"/>
    <p:sldId id="357" r:id="rId92"/>
    <p:sldId id="358" r:id="rId93"/>
    <p:sldId id="354" r:id="rId94"/>
    <p:sldId id="359" r:id="rId9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1DBC9-25CF-4629-9D28-3AF16FE0B848}" type="datetimeFigureOut">
              <a:rPr lang="en-AU" smtClean="0"/>
              <a:pPr/>
              <a:t>11/05/2011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5FB5-918F-4107-935F-6B06355FAA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1DBC9-25CF-4629-9D28-3AF16FE0B848}" type="datetimeFigureOut">
              <a:rPr lang="en-AU" smtClean="0"/>
              <a:pPr/>
              <a:t>11/05/2011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5FB5-918F-4107-935F-6B06355FAA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1DBC9-25CF-4629-9D28-3AF16FE0B848}" type="datetimeFigureOut">
              <a:rPr lang="en-AU" smtClean="0"/>
              <a:pPr/>
              <a:t>11/05/2011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5FB5-918F-4107-935F-6B06355FAA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1DBC9-25CF-4629-9D28-3AF16FE0B848}" type="datetimeFigureOut">
              <a:rPr lang="en-AU" smtClean="0"/>
              <a:pPr/>
              <a:t>11/05/2011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5FB5-918F-4107-935F-6B06355FAA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1DBC9-25CF-4629-9D28-3AF16FE0B848}" type="datetimeFigureOut">
              <a:rPr lang="en-AU" smtClean="0"/>
              <a:pPr/>
              <a:t>11/05/2011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5FB5-918F-4107-935F-6B06355FAA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1DBC9-25CF-4629-9D28-3AF16FE0B848}" type="datetimeFigureOut">
              <a:rPr lang="en-AU" smtClean="0"/>
              <a:pPr/>
              <a:t>11/05/2011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5FB5-918F-4107-935F-6B06355FAA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1DBC9-25CF-4629-9D28-3AF16FE0B848}" type="datetimeFigureOut">
              <a:rPr lang="en-AU" smtClean="0"/>
              <a:pPr/>
              <a:t>11/05/2011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5FB5-918F-4107-935F-6B06355FAA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1DBC9-25CF-4629-9D28-3AF16FE0B848}" type="datetimeFigureOut">
              <a:rPr lang="en-AU" smtClean="0"/>
              <a:pPr/>
              <a:t>11/05/2011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5FB5-918F-4107-935F-6B06355FAA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1DBC9-25CF-4629-9D28-3AF16FE0B848}" type="datetimeFigureOut">
              <a:rPr lang="en-AU" smtClean="0"/>
              <a:pPr/>
              <a:t>11/05/2011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5FB5-918F-4107-935F-6B06355FAA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1DBC9-25CF-4629-9D28-3AF16FE0B848}" type="datetimeFigureOut">
              <a:rPr lang="en-AU" smtClean="0"/>
              <a:pPr/>
              <a:t>11/05/2011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5FB5-918F-4107-935F-6B06355FAA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1DBC9-25CF-4629-9D28-3AF16FE0B848}" type="datetimeFigureOut">
              <a:rPr lang="en-AU" smtClean="0"/>
              <a:pPr/>
              <a:t>11/05/2011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5FB5-918F-4107-935F-6B06355FAA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1DBC9-25CF-4629-9D28-3AF16FE0B848}" type="datetimeFigureOut">
              <a:rPr lang="en-AU" smtClean="0"/>
              <a:pPr/>
              <a:t>11/05/2011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35FB5-918F-4107-935F-6B06355FAA2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5.xml"/><Relationship Id="rId3" Type="http://schemas.openxmlformats.org/officeDocument/2006/relationships/slide" Target="slide4.xml"/><Relationship Id="rId7" Type="http://schemas.openxmlformats.org/officeDocument/2006/relationships/slide" Target="slide5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38.xml"/><Relationship Id="rId5" Type="http://schemas.openxmlformats.org/officeDocument/2006/relationships/slide" Target="slide29.xml"/><Relationship Id="rId4" Type="http://schemas.openxmlformats.org/officeDocument/2006/relationships/slide" Target="slide15.xml"/><Relationship Id="rId9" Type="http://schemas.openxmlformats.org/officeDocument/2006/relationships/slide" Target="slide7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RepseP\My%20Documents\!MCS%20Curriculum\Year%2011%20IT\REsources\lightningQuiz.wmv" TargetMode="External"/><Relationship Id="rId4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RepseP\My%20Documents\!MCS%20Curriculum\Year%2011%20IT\REsources\lightningQuiz.wmv" TargetMode="External"/><Relationship Id="rId4" Type="http://schemas.openxmlformats.org/officeDocument/2006/relationships/image" Target="../media/image18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RepseP\My%20Documents\!MCS%20Curriculum\Year%2011%20IT\REsources\lightningQuiz.wmv" TargetMode="External"/><Relationship Id="rId4" Type="http://schemas.openxmlformats.org/officeDocument/2006/relationships/image" Target="../media/image18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Year 11 IT\globalI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500"/>
            <a:ext cx="6057900" cy="28575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ICT in a Global Society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276872"/>
            <a:ext cx="6696744" cy="2016224"/>
          </a:xfrm>
        </p:spPr>
        <p:txBody>
          <a:bodyPr>
            <a:noAutofit/>
          </a:bodyPr>
          <a:lstStyle/>
          <a:p>
            <a:r>
              <a:rPr lang="en-AU" sz="6000" b="1" dirty="0" smtClean="0">
                <a:solidFill>
                  <a:schemeClr val="bg1"/>
                </a:solidFill>
                <a:latin typeface="OCR A Extended" pitchFamily="50" charset="0"/>
              </a:rPr>
              <a:t>ICT in a Global Society</a:t>
            </a:r>
            <a:endParaRPr lang="en-AU" sz="6000" b="1" dirty="0">
              <a:solidFill>
                <a:schemeClr val="bg1"/>
              </a:solidFill>
              <a:latin typeface="OCR A Extended" pitchFamily="50" charset="0"/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0" y="0"/>
            <a:ext cx="102143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AU" b="1" dirty="0" smtClean="0">
                <a:solidFill>
                  <a:schemeClr val="bg1"/>
                </a:solidFill>
                <a:latin typeface="OCR A Extended" pitchFamily="50" charset="0"/>
              </a:rPr>
              <a:t>Gaming</a:t>
            </a:r>
            <a:endParaRPr lang="en-AU" dirty="0"/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0" y="432048"/>
            <a:ext cx="255550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AU" b="1" dirty="0" smtClean="0">
                <a:solidFill>
                  <a:schemeClr val="bg1"/>
                </a:solidFill>
                <a:latin typeface="OCR A Extended" pitchFamily="50" charset="0"/>
              </a:rPr>
              <a:t>Social Networking</a:t>
            </a:r>
            <a:endParaRPr lang="en-AU" dirty="0"/>
          </a:p>
        </p:txBody>
      </p:sp>
      <p:sp>
        <p:nvSpPr>
          <p:cNvPr id="7" name="Rectangle 6">
            <a:hlinkClick r:id="rId5" action="ppaction://hlinksldjump"/>
          </p:cNvPr>
          <p:cNvSpPr/>
          <p:nvPr/>
        </p:nvSpPr>
        <p:spPr>
          <a:xfrm>
            <a:off x="0" y="864096"/>
            <a:ext cx="227658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AU" b="1" dirty="0" smtClean="0">
                <a:solidFill>
                  <a:schemeClr val="bg1"/>
                </a:solidFill>
                <a:latin typeface="OCR A Extended" pitchFamily="50" charset="0"/>
              </a:rPr>
              <a:t>Cloud Computing</a:t>
            </a:r>
            <a:endParaRPr lang="en-AU" dirty="0"/>
          </a:p>
        </p:txBody>
      </p:sp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0" y="1296144"/>
            <a:ext cx="227658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AU" b="1" dirty="0" smtClean="0">
                <a:solidFill>
                  <a:schemeClr val="bg1"/>
                </a:solidFill>
                <a:latin typeface="OCR A Extended" pitchFamily="50" charset="0"/>
              </a:rPr>
              <a:t>AI and robotics</a:t>
            </a:r>
            <a:endParaRPr lang="en-AU" dirty="0"/>
          </a:p>
        </p:txBody>
      </p:sp>
      <p:sp>
        <p:nvSpPr>
          <p:cNvPr id="9" name="Rectangle 8">
            <a:hlinkClick r:id="rId7" action="ppaction://hlinksldjump"/>
          </p:cNvPr>
          <p:cNvSpPr/>
          <p:nvPr/>
        </p:nvSpPr>
        <p:spPr>
          <a:xfrm>
            <a:off x="0" y="1728192"/>
            <a:ext cx="143981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AU" b="1" dirty="0" smtClean="0">
                <a:solidFill>
                  <a:schemeClr val="bg1"/>
                </a:solidFill>
                <a:latin typeface="OCR A Extended" pitchFamily="50" charset="0"/>
              </a:rPr>
              <a:t>Ecommerce</a:t>
            </a:r>
            <a:endParaRPr lang="en-AU" dirty="0"/>
          </a:p>
        </p:txBody>
      </p:sp>
      <p:sp>
        <p:nvSpPr>
          <p:cNvPr id="10" name="Rectangle 9">
            <a:hlinkClick r:id="rId8" action="ppaction://hlinksldjump"/>
          </p:cNvPr>
          <p:cNvSpPr/>
          <p:nvPr/>
        </p:nvSpPr>
        <p:spPr>
          <a:xfrm>
            <a:off x="6084168" y="0"/>
            <a:ext cx="305983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AU" b="1" dirty="0" smtClean="0">
                <a:solidFill>
                  <a:schemeClr val="bg1"/>
                </a:solidFill>
                <a:latin typeface="OCR A Extended" pitchFamily="50" charset="0"/>
              </a:rPr>
              <a:t>ICT Ethical Dilemmas</a:t>
            </a:r>
            <a:endParaRPr lang="en-AU" dirty="0"/>
          </a:p>
        </p:txBody>
      </p:sp>
      <p:sp>
        <p:nvSpPr>
          <p:cNvPr id="11" name="Rectangle 10">
            <a:hlinkClick r:id="rId9" action="ppaction://hlinksldjump"/>
          </p:cNvPr>
          <p:cNvSpPr/>
          <p:nvPr/>
        </p:nvSpPr>
        <p:spPr>
          <a:xfrm>
            <a:off x="5220072" y="476672"/>
            <a:ext cx="392392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AU" b="1" dirty="0" smtClean="0">
                <a:solidFill>
                  <a:schemeClr val="bg1"/>
                </a:solidFill>
                <a:latin typeface="OCR A Extended" pitchFamily="50" charset="0"/>
              </a:rPr>
              <a:t>Primary &amp; Secondary Sources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accent1"/>
                </a:solidFill>
                <a:latin typeface="OCR A Extended" pitchFamily="50" charset="0"/>
              </a:rPr>
              <a:t>Gaming Addiction</a:t>
            </a:r>
            <a:endParaRPr lang="en-AU" sz="6000" b="1" dirty="0">
              <a:solidFill>
                <a:schemeClr val="bg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Neglect family and friends</a:t>
            </a:r>
          </a:p>
          <a:p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4" name="Picture 2" descr="E:\Year 11 IT\gamingAddictionBetweenRelationshi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492896"/>
            <a:ext cx="6120680" cy="4077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accent1"/>
                </a:solidFill>
                <a:latin typeface="OCR A Extended" pitchFamily="50" charset="0"/>
              </a:rPr>
              <a:t>Gaming Addiction</a:t>
            </a:r>
            <a:endParaRPr lang="en-AU" sz="6000" b="1" dirty="0">
              <a:solidFill>
                <a:schemeClr val="bg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Problems at work or school</a:t>
            </a:r>
          </a:p>
          <a:p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5122" name="Picture 2" descr="E:\Year 11 IT\CongressHardatWo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780928"/>
            <a:ext cx="6782199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accent1"/>
                </a:solidFill>
                <a:latin typeface="OCR A Extended" pitchFamily="50" charset="0"/>
              </a:rPr>
              <a:t>Unsuitable Games</a:t>
            </a:r>
            <a:endParaRPr lang="en-AU" sz="60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What’s an unsuitable game?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Games that are of concern.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Generally have either one or a combination of excessive:</a:t>
            </a:r>
          </a:p>
          <a:p>
            <a:pPr lvl="1">
              <a:buNone/>
            </a:pPr>
            <a:r>
              <a:rPr lang="en-AU" dirty="0" smtClean="0">
                <a:solidFill>
                  <a:schemeClr val="bg1"/>
                </a:solidFill>
              </a:rPr>
              <a:t>Violence</a:t>
            </a:r>
          </a:p>
          <a:p>
            <a:pPr lvl="1">
              <a:buNone/>
            </a:pPr>
            <a:r>
              <a:rPr lang="en-AU" dirty="0" smtClean="0">
                <a:solidFill>
                  <a:schemeClr val="bg1"/>
                </a:solidFill>
              </a:rPr>
              <a:t>Racism</a:t>
            </a:r>
          </a:p>
          <a:p>
            <a:pPr lvl="1">
              <a:buNone/>
            </a:pPr>
            <a:r>
              <a:rPr lang="en-AU" dirty="0" smtClean="0">
                <a:solidFill>
                  <a:schemeClr val="bg1"/>
                </a:solidFill>
              </a:rPr>
              <a:t>Sexism</a:t>
            </a:r>
          </a:p>
          <a:p>
            <a:pPr lvl="1">
              <a:buNone/>
            </a:pPr>
            <a:r>
              <a:rPr lang="en-AU" dirty="0" smtClean="0">
                <a:solidFill>
                  <a:schemeClr val="bg1"/>
                </a:solidFill>
              </a:rPr>
              <a:t>Unacceptable acts that would be wrong in real life.</a:t>
            </a:r>
          </a:p>
          <a:p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AU" dirty="0" smtClean="0">
                <a:solidFill>
                  <a:schemeClr val="accent1"/>
                </a:solidFill>
                <a:latin typeface="OCR A Extended" pitchFamily="50" charset="0"/>
              </a:rPr>
              <a:t>Unsuitable to Impressionable People</a:t>
            </a:r>
            <a:endParaRPr lang="en-AU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Impressionable people are generally young people.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There is also a minority of adults and teens.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Shooters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MMORPGs</a:t>
            </a:r>
          </a:p>
          <a:p>
            <a:pPr lvl="1"/>
            <a:r>
              <a:rPr lang="en-AU" dirty="0" smtClean="0">
                <a:solidFill>
                  <a:schemeClr val="bg1"/>
                </a:solidFill>
              </a:rPr>
              <a:t>Massively multiplayer online role-playing game</a:t>
            </a:r>
          </a:p>
          <a:p>
            <a:pPr lvl="1">
              <a:buNone/>
            </a:pPr>
            <a:r>
              <a:rPr lang="en-AU" i="1" dirty="0" smtClean="0">
                <a:solidFill>
                  <a:schemeClr val="accent1"/>
                </a:solidFill>
              </a:rPr>
              <a:t>“What? You mean you have RL friends?.... Nice.”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3800" b="1" dirty="0" smtClean="0">
                <a:solidFill>
                  <a:schemeClr val="accent1"/>
                </a:solidFill>
                <a:latin typeface="OCR A Extended" pitchFamily="50" charset="0"/>
              </a:rPr>
              <a:t>Discussion - Responsibility</a:t>
            </a:r>
            <a:endParaRPr lang="en-AU" sz="38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3285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700" dirty="0" smtClean="0">
                <a:solidFill>
                  <a:schemeClr val="bg1"/>
                </a:solidFill>
              </a:rPr>
              <a:t>Designers should build appropriate games</a:t>
            </a:r>
          </a:p>
          <a:p>
            <a:pPr>
              <a:buNone/>
            </a:pPr>
            <a:endParaRPr lang="en-AU" sz="27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sz="2700" dirty="0" smtClean="0">
                <a:solidFill>
                  <a:schemeClr val="accent3"/>
                </a:solidFill>
              </a:rPr>
              <a:t>Marketers should monitor the distribution of games to appropriate audiences</a:t>
            </a:r>
          </a:p>
          <a:p>
            <a:pPr>
              <a:buNone/>
            </a:pPr>
            <a:r>
              <a:rPr lang="en-AU" sz="2700" dirty="0" smtClean="0">
                <a:solidFill>
                  <a:srgbClr val="7030A0"/>
                </a:solidFill>
              </a:rPr>
              <a:t>Parents should monitor what’s played</a:t>
            </a:r>
          </a:p>
          <a:p>
            <a:pPr>
              <a:buNone/>
            </a:pPr>
            <a:endParaRPr lang="en-AU" sz="27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sz="2700" dirty="0" smtClean="0">
                <a:solidFill>
                  <a:schemeClr val="accent2"/>
                </a:solidFill>
              </a:rPr>
              <a:t>Children should be educated about gaming</a:t>
            </a:r>
          </a:p>
          <a:p>
            <a:pPr>
              <a:buNone/>
            </a:pPr>
            <a:endParaRPr lang="en-AU" sz="27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sz="2700" dirty="0" smtClean="0">
                <a:solidFill>
                  <a:srgbClr val="FFC000"/>
                </a:solidFill>
              </a:rPr>
              <a:t>Authorities need to take action over moral and ethical issues associated with gaming</a:t>
            </a:r>
          </a:p>
          <a:p>
            <a:pPr>
              <a:buNone/>
            </a:pPr>
            <a:r>
              <a:rPr lang="en-AU" sz="2700" dirty="0" smtClean="0">
                <a:solidFill>
                  <a:schemeClr val="accent1"/>
                </a:solidFill>
              </a:rPr>
              <a:t>Gamers need to know themselves</a:t>
            </a:r>
            <a:endParaRPr lang="en-AU" sz="27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accent1"/>
                </a:solidFill>
                <a:latin typeface="OCR A Extended" pitchFamily="50" charset="0"/>
              </a:rPr>
              <a:t>Social Networking</a:t>
            </a:r>
            <a:endParaRPr lang="en-AU" sz="60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7170" name="Picture 2" descr="E:\Year 11 IT\facebo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70222"/>
            <a:ext cx="7812360" cy="5487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0" y="0"/>
            <a:ext cx="88197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AU" b="1" dirty="0" smtClean="0">
                <a:solidFill>
                  <a:schemeClr val="bg1"/>
                </a:solidFill>
                <a:latin typeface="OCR A Extended" pitchFamily="50" charset="0"/>
              </a:rPr>
              <a:t>Index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5400" b="1" dirty="0" smtClean="0">
                <a:solidFill>
                  <a:schemeClr val="accent1"/>
                </a:solidFill>
                <a:latin typeface="OCR A Extended" pitchFamily="50" charset="0"/>
              </a:rPr>
              <a:t>Benefits of social networking</a:t>
            </a:r>
            <a:endParaRPr lang="en-AU" sz="54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Fill in student responses here....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b="1" dirty="0" smtClean="0">
                <a:solidFill>
                  <a:schemeClr val="accent1"/>
                </a:solidFill>
                <a:latin typeface="OCR A Extended" pitchFamily="50" charset="0"/>
              </a:rPr>
              <a:t>Social Networking Technology</a:t>
            </a:r>
            <a:endParaRPr lang="en-AU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AU" sz="2800" dirty="0" smtClean="0">
                <a:solidFill>
                  <a:schemeClr val="accent2">
                    <a:lumMod val="75000"/>
                  </a:schemeClr>
                </a:solidFill>
              </a:rPr>
              <a:t>Wikis</a:t>
            </a:r>
            <a:r>
              <a:rPr lang="en-AU" sz="2800" dirty="0" smtClean="0">
                <a:solidFill>
                  <a:schemeClr val="bg1"/>
                </a:solidFill>
              </a:rPr>
              <a:t> – a site that allows easy creation and editing of interlinking pages.</a:t>
            </a:r>
          </a:p>
          <a:p>
            <a:endParaRPr lang="en-A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sz="2800" dirty="0" smtClean="0">
                <a:solidFill>
                  <a:schemeClr val="accent2">
                    <a:lumMod val="75000"/>
                  </a:schemeClr>
                </a:solidFill>
              </a:rPr>
              <a:t>Blogs</a:t>
            </a:r>
            <a:r>
              <a:rPr lang="en-AU" sz="2800" dirty="0" smtClean="0">
                <a:solidFill>
                  <a:schemeClr val="bg1"/>
                </a:solidFill>
              </a:rPr>
              <a:t> – part of a website, written by the person who runs the blog.  Generally a commentary or diary.</a:t>
            </a:r>
          </a:p>
          <a:p>
            <a:endParaRPr lang="en-A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sz="2800" dirty="0" err="1" smtClean="0">
                <a:solidFill>
                  <a:schemeClr val="accent2">
                    <a:lumMod val="75000"/>
                  </a:schemeClr>
                </a:solidFill>
              </a:rPr>
              <a:t>Mashup</a:t>
            </a:r>
            <a:r>
              <a:rPr lang="en-AU" sz="2800" dirty="0" smtClean="0">
                <a:solidFill>
                  <a:schemeClr val="bg1"/>
                </a:solidFill>
              </a:rPr>
              <a:t> – a web app or page that is a combination of separate parts. Info is supplied by an external site.</a:t>
            </a:r>
          </a:p>
          <a:p>
            <a:endParaRPr lang="en-A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sz="2800" dirty="0" err="1" smtClean="0">
                <a:solidFill>
                  <a:schemeClr val="accent2">
                    <a:lumMod val="75000"/>
                  </a:schemeClr>
                </a:solidFill>
              </a:rPr>
              <a:t>Folksonomies</a:t>
            </a:r>
            <a:r>
              <a:rPr lang="en-A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AU" sz="2800" dirty="0" smtClean="0">
                <a:solidFill>
                  <a:schemeClr val="bg1"/>
                </a:solidFill>
              </a:rPr>
              <a:t>– allow users to interact with others by tagging and categorising content, especially photos</a:t>
            </a:r>
            <a:endParaRPr lang="en-A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6000" b="1" dirty="0" smtClean="0">
                <a:solidFill>
                  <a:schemeClr val="accent1"/>
                </a:solidFill>
                <a:latin typeface="OCR A Extended" pitchFamily="50" charset="0"/>
              </a:rPr>
              <a:t>Web 2.0 Tech</a:t>
            </a:r>
            <a:endParaRPr lang="en-AU" sz="60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i="1" dirty="0" smtClean="0">
                <a:solidFill>
                  <a:schemeClr val="bg1"/>
                </a:solidFill>
              </a:rPr>
              <a:t>“Behind every web 2.0 techs there is always...”</a:t>
            </a:r>
          </a:p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	A data base that stores the info</a:t>
            </a:r>
          </a:p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	A web application access and displays the data in the specific format.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Main technologies used in Web 2.0 are:</a:t>
            </a:r>
          </a:p>
          <a:p>
            <a:pPr>
              <a:buNone/>
            </a:pPr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JavaScript, 		AJAX 		&amp; Flash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b="1" dirty="0" smtClean="0">
                <a:solidFill>
                  <a:schemeClr val="accent1"/>
                </a:solidFill>
                <a:latin typeface="OCR A Extended" pitchFamily="50" charset="0"/>
              </a:rPr>
              <a:t>Web 2.0 Tech continued</a:t>
            </a:r>
            <a:endParaRPr lang="en-AU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What is it and what are they doing?</a:t>
            </a:r>
          </a:p>
          <a:p>
            <a:pPr>
              <a:buNone/>
            </a:pPr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A combo of technologies that can retrieve data from a server in the background without interfering with the display on the screen at the time.</a:t>
            </a:r>
          </a:p>
          <a:p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AU" sz="6000" dirty="0" smtClean="0">
                <a:solidFill>
                  <a:schemeClr val="accent1"/>
                </a:solidFill>
                <a:latin typeface="OCR A Extended" pitchFamily="50" charset="0"/>
              </a:rPr>
              <a:t>ICT is good, but...</a:t>
            </a:r>
            <a:endParaRPr lang="en-AU" sz="6000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	There are a lot of issues that arise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smtClean="0">
                <a:solidFill>
                  <a:schemeClr val="bg1"/>
                </a:solidFill>
              </a:rPr>
              <a:t>with the most popular uses for ICT today.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	ICT is used mostly for:</a:t>
            </a:r>
          </a:p>
          <a:p>
            <a:pPr lvl="2">
              <a:buFont typeface="Wingdings" pitchFamily="2" charset="2"/>
              <a:buChar char="§"/>
            </a:pPr>
            <a:r>
              <a:rPr lang="en-AU" sz="3200" dirty="0" smtClean="0">
                <a:solidFill>
                  <a:schemeClr val="bg1"/>
                </a:solidFill>
              </a:rPr>
              <a:t>Gaming</a:t>
            </a:r>
          </a:p>
          <a:p>
            <a:pPr lvl="2">
              <a:buFont typeface="Wingdings" pitchFamily="2" charset="2"/>
              <a:buChar char="§"/>
            </a:pPr>
            <a:r>
              <a:rPr lang="en-AU" sz="3200" dirty="0" smtClean="0">
                <a:solidFill>
                  <a:schemeClr val="bg1"/>
                </a:solidFill>
              </a:rPr>
              <a:t>Social networking</a:t>
            </a:r>
          </a:p>
          <a:p>
            <a:pPr lvl="2">
              <a:buFont typeface="Wingdings" pitchFamily="2" charset="2"/>
              <a:buChar char="§"/>
            </a:pPr>
            <a:r>
              <a:rPr lang="en-AU" sz="3200" dirty="0" smtClean="0">
                <a:solidFill>
                  <a:schemeClr val="bg1"/>
                </a:solidFill>
              </a:rPr>
              <a:t>Cloud computing</a:t>
            </a:r>
          </a:p>
          <a:p>
            <a:pPr lvl="2">
              <a:buFont typeface="Wingdings" pitchFamily="2" charset="2"/>
              <a:buChar char="§"/>
            </a:pPr>
            <a:r>
              <a:rPr lang="en-AU" sz="3200" dirty="0" smtClean="0">
                <a:solidFill>
                  <a:schemeClr val="bg1"/>
                </a:solidFill>
              </a:rPr>
              <a:t>Robotics</a:t>
            </a:r>
          </a:p>
          <a:p>
            <a:pPr lvl="2">
              <a:buFont typeface="Wingdings" pitchFamily="2" charset="2"/>
              <a:buChar char="§"/>
            </a:pPr>
            <a:r>
              <a:rPr lang="en-AU" sz="3200" dirty="0" smtClean="0">
                <a:solidFill>
                  <a:schemeClr val="bg1"/>
                </a:solidFill>
              </a:rPr>
              <a:t>Ecommerce</a:t>
            </a:r>
          </a:p>
          <a:p>
            <a:endParaRPr lang="en-A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6000" b="1" dirty="0" smtClean="0">
                <a:solidFill>
                  <a:schemeClr val="accent1"/>
                </a:solidFill>
                <a:latin typeface="OCR A Extended" pitchFamily="50" charset="0"/>
              </a:rPr>
              <a:t>PHP</a:t>
            </a:r>
            <a:endParaRPr lang="en-AU" sz="60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Is a scripting language used for making dynamic </a:t>
            </a:r>
            <a:r>
              <a:rPr lang="en-AU" smtClean="0">
                <a:solidFill>
                  <a:schemeClr val="bg1"/>
                </a:solidFill>
              </a:rPr>
              <a:t>web pages</a:t>
            </a:r>
          </a:p>
          <a:p>
            <a:endParaRPr lang="en-AU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Can also access databases dynamically and send it to the “client side” to be displayed.</a:t>
            </a:r>
          </a:p>
          <a:p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4300" b="1" dirty="0" smtClean="0">
                <a:solidFill>
                  <a:schemeClr val="accent1"/>
                </a:solidFill>
                <a:latin typeface="OCR A Extended" pitchFamily="50" charset="0"/>
              </a:rPr>
              <a:t>Social Networking Issues</a:t>
            </a:r>
            <a:endParaRPr lang="en-AU" sz="43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What’s your say?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4300" b="1" dirty="0" smtClean="0">
                <a:solidFill>
                  <a:schemeClr val="accent1"/>
                </a:solidFill>
                <a:latin typeface="OCR A Extended" pitchFamily="50" charset="0"/>
              </a:rPr>
              <a:t>Social Networking Issues</a:t>
            </a:r>
            <a:endParaRPr lang="en-AU" sz="43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Addiction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8194" name="Picture 2" descr="E:\Year 11 IT\internet_addi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636912"/>
            <a:ext cx="6048672" cy="4014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4300" b="1" dirty="0" smtClean="0">
                <a:solidFill>
                  <a:schemeClr val="accent1"/>
                </a:solidFill>
                <a:latin typeface="OCR A Extended" pitchFamily="50" charset="0"/>
              </a:rPr>
              <a:t>Social Networking Issues</a:t>
            </a:r>
            <a:endParaRPr lang="en-AU" sz="43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Predators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9218" name="Picture 2" descr="E:\Year 11 IT\predator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420888"/>
            <a:ext cx="4104828" cy="4234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4300" b="1" dirty="0" smtClean="0">
                <a:solidFill>
                  <a:schemeClr val="accent1"/>
                </a:solidFill>
                <a:latin typeface="OCR A Extended" pitchFamily="50" charset="0"/>
              </a:rPr>
              <a:t>Social Networking Issues</a:t>
            </a:r>
            <a:endParaRPr lang="en-AU" sz="43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Privacy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10242" name="Picture 2" descr="E:\Year 11 IT\internet-privac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204864"/>
            <a:ext cx="6192688" cy="4499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4300" b="1" dirty="0" smtClean="0">
                <a:solidFill>
                  <a:schemeClr val="accent1"/>
                </a:solidFill>
                <a:latin typeface="OCR A Extended" pitchFamily="50" charset="0"/>
              </a:rPr>
              <a:t>Social Networking Issues</a:t>
            </a:r>
            <a:endParaRPr lang="en-AU" sz="43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Cyber Bullying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11266" name="Picture 2" descr="E:\Year 11 IT\cyberbull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36912"/>
            <a:ext cx="5760640" cy="406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4300" b="1" dirty="0" smtClean="0">
                <a:solidFill>
                  <a:schemeClr val="accent1"/>
                </a:solidFill>
                <a:latin typeface="OCR A Extended" pitchFamily="50" charset="0"/>
              </a:rPr>
              <a:t>Social Networking Issues</a:t>
            </a:r>
            <a:endParaRPr lang="en-AU" sz="43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7824" y="2564904"/>
            <a:ext cx="3250704" cy="406531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en-AU" dirty="0" smtClean="0">
              <a:solidFill>
                <a:schemeClr val="bg1"/>
              </a:solidFill>
            </a:endParaRPr>
          </a:p>
          <a:p>
            <a:endParaRPr lang="en-A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sz="102800" dirty="0" smtClean="0">
                <a:solidFill>
                  <a:schemeClr val="bg1"/>
                </a:solidFill>
              </a:rPr>
              <a:t>©</a:t>
            </a:r>
            <a:endParaRPr lang="en-AU" sz="1028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1556792"/>
            <a:ext cx="30450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AU" sz="3200" dirty="0" smtClean="0">
                <a:solidFill>
                  <a:schemeClr val="bg1"/>
                </a:solidFill>
              </a:rPr>
              <a:t>Copyright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4300" b="1" dirty="0" smtClean="0">
                <a:solidFill>
                  <a:schemeClr val="accent1"/>
                </a:solidFill>
                <a:latin typeface="OCR A Extended" pitchFamily="50" charset="0"/>
              </a:rPr>
              <a:t>Social Networking Issues</a:t>
            </a:r>
            <a:endParaRPr lang="en-AU" sz="43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Security of information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12290" name="Picture 2" descr="E:\Year 11 IT\security_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886200"/>
            <a:ext cx="8562976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b="1" dirty="0" smtClean="0">
                <a:solidFill>
                  <a:schemeClr val="accent1"/>
                </a:solidFill>
                <a:latin typeface="OCR A Extended" pitchFamily="50" charset="0"/>
              </a:rPr>
              <a:t>How to avoid problems with social networking</a:t>
            </a:r>
            <a:endParaRPr lang="en-AU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>
                <a:solidFill>
                  <a:schemeClr val="bg1"/>
                </a:solidFill>
              </a:rPr>
              <a:t>Be sceptical about people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>
                <a:solidFill>
                  <a:schemeClr val="bg1"/>
                </a:solidFill>
              </a:rPr>
              <a:t>Be careful of the info you give out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>
                <a:solidFill>
                  <a:schemeClr val="bg1"/>
                </a:solidFill>
              </a:rPr>
              <a:t>Report suspicious behaviour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>
                <a:solidFill>
                  <a:schemeClr val="bg1"/>
                </a:solidFill>
              </a:rPr>
              <a:t>Inform people who are vulnerable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>
                <a:solidFill>
                  <a:schemeClr val="bg1"/>
                </a:solidFill>
              </a:rPr>
              <a:t>Watch your privacy settings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>
                <a:solidFill>
                  <a:schemeClr val="bg1"/>
                </a:solidFill>
              </a:rPr>
              <a:t>Be aware of copyright infringements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>
                <a:solidFill>
                  <a:schemeClr val="bg1"/>
                </a:solidFill>
              </a:rPr>
              <a:t>Use an Alias that only some know about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907754"/>
          </a:xfrm>
        </p:spPr>
        <p:txBody>
          <a:bodyPr>
            <a:normAutofit/>
          </a:bodyPr>
          <a:lstStyle/>
          <a:p>
            <a:r>
              <a:rPr lang="en-AU" sz="8000" b="1" dirty="0" smtClean="0">
                <a:solidFill>
                  <a:schemeClr val="bg1"/>
                </a:solidFill>
                <a:latin typeface="Cooper Std Black" pitchFamily="18" charset="0"/>
              </a:rPr>
              <a:t>Cloud Computing</a:t>
            </a:r>
            <a:endParaRPr lang="en-AU" sz="8000" b="1" dirty="0">
              <a:solidFill>
                <a:schemeClr val="bg1"/>
              </a:solidFill>
              <a:latin typeface="Cooper Std Black" pitchFamily="18" charset="0"/>
            </a:endParaRPr>
          </a:p>
        </p:txBody>
      </p:sp>
      <p:pic>
        <p:nvPicPr>
          <p:cNvPr id="1026" name="Picture 2" descr="C:\Documents and Settings\RepseP\My Documents\!MCS Curriculum\Year 11 IT\REsources\Images\CloudComputin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501008"/>
            <a:ext cx="4227513" cy="3100388"/>
          </a:xfrm>
          <a:prstGeom prst="rect">
            <a:avLst/>
          </a:prstGeom>
          <a:noFill/>
        </p:spPr>
      </p:pic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0" y="0"/>
            <a:ext cx="88197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AU" b="1" dirty="0" smtClean="0">
                <a:solidFill>
                  <a:schemeClr val="bg1"/>
                </a:solidFill>
                <a:latin typeface="OCR A Extended" pitchFamily="50" charset="0"/>
              </a:rPr>
              <a:t>Index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accent1"/>
                </a:solidFill>
                <a:latin typeface="OCR A Extended" pitchFamily="50" charset="0"/>
              </a:rPr>
              <a:t>Think about</a:t>
            </a:r>
            <a:endParaRPr lang="en-AU" sz="60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4006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AU" sz="5400" dirty="0" smtClean="0">
                <a:solidFill>
                  <a:schemeClr val="bg1"/>
                </a:solidFill>
              </a:rPr>
              <a:t>Social issues</a:t>
            </a:r>
          </a:p>
          <a:p>
            <a:pPr>
              <a:buNone/>
            </a:pPr>
            <a:endParaRPr lang="en-AU" sz="105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sz="5400" dirty="0" smtClean="0">
                <a:solidFill>
                  <a:schemeClr val="bg1"/>
                </a:solidFill>
              </a:rPr>
              <a:t>Ethical Issues</a:t>
            </a:r>
          </a:p>
          <a:p>
            <a:pPr algn="r">
              <a:buNone/>
            </a:pPr>
            <a:endParaRPr lang="en-AU" sz="1050" dirty="0" smtClean="0">
              <a:solidFill>
                <a:schemeClr val="bg1"/>
              </a:solidFill>
            </a:endParaRPr>
          </a:p>
          <a:p>
            <a:pPr algn="r">
              <a:buNone/>
            </a:pPr>
            <a:r>
              <a:rPr lang="en-AU" sz="5400" dirty="0" smtClean="0">
                <a:solidFill>
                  <a:schemeClr val="bg1"/>
                </a:solidFill>
              </a:rPr>
              <a:t>Legal Issues</a:t>
            </a:r>
          </a:p>
          <a:p>
            <a:pPr>
              <a:buNone/>
            </a:pPr>
            <a:endParaRPr lang="en-AU" sz="105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sz="5400" dirty="0" smtClean="0">
                <a:solidFill>
                  <a:schemeClr val="bg1"/>
                </a:solidFill>
              </a:rPr>
              <a:t>Environmental Issues</a:t>
            </a:r>
          </a:p>
          <a:p>
            <a:pPr>
              <a:buNone/>
            </a:pPr>
            <a:endParaRPr lang="en-AU" sz="1800" dirty="0" smtClean="0">
              <a:solidFill>
                <a:schemeClr val="bg1"/>
              </a:solidFill>
            </a:endParaRPr>
          </a:p>
          <a:p>
            <a:pPr algn="r">
              <a:buNone/>
            </a:pPr>
            <a:r>
              <a:rPr lang="en-AU" dirty="0" smtClean="0">
                <a:solidFill>
                  <a:schemeClr val="bg1"/>
                </a:solidFill>
              </a:rPr>
              <a:t>...that arise from these 5 areas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lacement Scoresby\Year 11\Network stuff\REsources\Images\lightning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864099"/>
            <a:ext cx="2674079" cy="29939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A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C MODERN  CURSIVE" pitchFamily="2" charset="0"/>
              </a:rPr>
              <a:t>Lightning Quiz</a:t>
            </a:r>
            <a:endParaRPr lang="en-A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IC MODERN  CURSIVE" pitchFamily="2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052736"/>
            <a:ext cx="3707904" cy="5517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AU" sz="2400" b="1" u="sng" dirty="0" smtClean="0">
                <a:solidFill>
                  <a:schemeClr val="bg1"/>
                </a:solidFill>
              </a:rPr>
              <a:t>Signs of Gaming Addiction</a:t>
            </a:r>
          </a:p>
          <a:p>
            <a:endParaRPr lang="en-AU" sz="2400" b="1" u="sng" dirty="0" smtClean="0">
              <a:solidFill>
                <a:schemeClr val="bg1"/>
              </a:solidFill>
            </a:endParaRPr>
          </a:p>
          <a:p>
            <a:r>
              <a:rPr lang="en-AU" sz="2400" dirty="0" smtClean="0">
                <a:solidFill>
                  <a:schemeClr val="bg1"/>
                </a:solidFill>
              </a:rPr>
              <a:t>Irritable when not at the computer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Unable to stop a computer activity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Problems at work or school</a:t>
            </a:r>
          </a:p>
          <a:p>
            <a:endParaRPr lang="en-AU" sz="2400" dirty="0" smtClean="0">
              <a:solidFill>
                <a:schemeClr val="bg1"/>
              </a:solidFill>
            </a:endParaRPr>
          </a:p>
          <a:p>
            <a:r>
              <a:rPr lang="en-AU" sz="2400" dirty="0" smtClean="0">
                <a:solidFill>
                  <a:schemeClr val="bg1"/>
                </a:solidFill>
              </a:rPr>
              <a:t>Neglect family and friends</a:t>
            </a:r>
          </a:p>
          <a:p>
            <a:endParaRPr lang="en-AU" sz="2400" dirty="0" smtClean="0">
              <a:solidFill>
                <a:schemeClr val="bg1"/>
              </a:solidFill>
            </a:endParaRPr>
          </a:p>
          <a:p>
            <a:r>
              <a:rPr lang="en-AU" sz="2400" dirty="0" smtClean="0">
                <a:solidFill>
                  <a:schemeClr val="bg1"/>
                </a:solidFill>
              </a:rPr>
              <a:t>Overjoyed when at the computer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Crave computer time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AU" sz="2400" baseline="0" dirty="0" smtClean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292080" y="980728"/>
            <a:ext cx="4139952" cy="58772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Behind every Web 2.0 tech there is a?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Database</a:t>
            </a:r>
          </a:p>
          <a:p>
            <a:pPr>
              <a:buNone/>
            </a:pPr>
            <a:r>
              <a:rPr lang="en-AU" sz="2400" dirty="0" smtClean="0">
                <a:solidFill>
                  <a:schemeClr val="bg1"/>
                </a:solidFill>
              </a:rPr>
              <a:t>4 types of social media</a:t>
            </a:r>
          </a:p>
          <a:p>
            <a:pPr>
              <a:buFont typeface="Arial" pitchFamily="34" charset="0"/>
              <a:buChar char="•"/>
            </a:pPr>
            <a:r>
              <a:rPr lang="en-AU" sz="2400" dirty="0" smtClean="0">
                <a:solidFill>
                  <a:schemeClr val="bg1"/>
                </a:solidFill>
              </a:rPr>
              <a:t>Wikis</a:t>
            </a:r>
          </a:p>
          <a:p>
            <a:pPr>
              <a:buFont typeface="Arial" pitchFamily="34" charset="0"/>
              <a:buChar char="•"/>
            </a:pPr>
            <a:r>
              <a:rPr lang="en-AU" sz="2400" dirty="0" smtClean="0">
                <a:solidFill>
                  <a:schemeClr val="bg1"/>
                </a:solidFill>
              </a:rPr>
              <a:t>Blogs</a:t>
            </a:r>
          </a:p>
          <a:p>
            <a:pPr>
              <a:buFont typeface="Arial" pitchFamily="34" charset="0"/>
              <a:buChar char="•"/>
            </a:pPr>
            <a:r>
              <a:rPr lang="en-AU" sz="2400" dirty="0" err="1" smtClean="0">
                <a:solidFill>
                  <a:schemeClr val="bg1"/>
                </a:solidFill>
              </a:rPr>
              <a:t>Mashup</a:t>
            </a:r>
            <a:endParaRPr lang="en-AU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AU" sz="2400" dirty="0" err="1" smtClean="0">
                <a:solidFill>
                  <a:schemeClr val="bg1"/>
                </a:solidFill>
              </a:rPr>
              <a:t>Folksonomies</a:t>
            </a: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b="1" u="sng" baseline="0" dirty="0" smtClean="0">
                <a:solidFill>
                  <a:schemeClr val="bg1"/>
                </a:solidFill>
              </a:rPr>
              <a:t>Issues with social media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Addiction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baseline="0" dirty="0" smtClean="0">
                <a:solidFill>
                  <a:schemeClr val="bg1"/>
                </a:solidFill>
              </a:rPr>
              <a:t>Predators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Privacy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baseline="0" dirty="0" err="1" smtClean="0">
                <a:solidFill>
                  <a:schemeClr val="bg1"/>
                </a:solidFill>
              </a:rPr>
              <a:t>Cyberbullying</a:t>
            </a:r>
            <a:endParaRPr lang="en-AU" sz="2400" baseline="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Copyright Issues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baseline="0" dirty="0" smtClean="0">
                <a:solidFill>
                  <a:schemeClr val="bg1"/>
                </a:solidFill>
              </a:rPr>
              <a:t>Security of information</a:t>
            </a:r>
          </a:p>
        </p:txBody>
      </p:sp>
      <p:pic>
        <p:nvPicPr>
          <p:cNvPr id="6" name="lightningQuiz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482"/>
                            </p:stCondLst>
                            <p:childTnLst>
                              <p:par>
                                <p:cTn id="8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bg1"/>
                </a:solidFill>
                <a:latin typeface="Cooper Std Black" pitchFamily="18" charset="0"/>
              </a:rPr>
              <a:t>What’s the cloud?</a:t>
            </a:r>
            <a:endParaRPr lang="en-AU" sz="6000" b="1" dirty="0">
              <a:solidFill>
                <a:schemeClr val="bg1"/>
              </a:solidFill>
              <a:latin typeface="Cooper Std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AU" sz="8000" dirty="0" smtClean="0">
                <a:solidFill>
                  <a:srgbClr val="FFC000"/>
                </a:solidFill>
              </a:rPr>
              <a:t>The Internet</a:t>
            </a:r>
            <a:endParaRPr lang="en-AU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A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			A cloud is used to represent the </a:t>
            </a:r>
          </a:p>
          <a:p>
            <a:pPr>
              <a:buNone/>
            </a:pPr>
            <a:r>
              <a:rPr lang="en-AU" dirty="0">
                <a:solidFill>
                  <a:schemeClr val="bg1"/>
                </a:solidFill>
              </a:rPr>
              <a:t>	</a:t>
            </a:r>
            <a:r>
              <a:rPr lang="en-AU" dirty="0" smtClean="0">
                <a:solidFill>
                  <a:schemeClr val="bg1"/>
                </a:solidFill>
              </a:rPr>
              <a:t>		internet in network diagrams.</a:t>
            </a:r>
          </a:p>
          <a:p>
            <a:pPr>
              <a:buNone/>
            </a:pPr>
            <a:endParaRPr lang="en-A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2053" name="Picture 5" descr="C:\Documents and Settings\RepseP\My Documents\!MCS Curriculum\Year 11 IT\REsources\Images\CloudComputin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933056"/>
            <a:ext cx="1535026" cy="1044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AU" b="1" dirty="0" smtClean="0">
                <a:solidFill>
                  <a:schemeClr val="bg1"/>
                </a:solidFill>
                <a:latin typeface="Cooper Std Black" pitchFamily="18" charset="0"/>
              </a:rPr>
              <a:t>Cloud Computing Services</a:t>
            </a:r>
            <a:endParaRPr lang="en-AU" b="1" dirty="0">
              <a:solidFill>
                <a:schemeClr val="bg1"/>
              </a:solidFill>
              <a:latin typeface="Cooper Std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877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3 basic types</a:t>
            </a:r>
          </a:p>
          <a:p>
            <a:pPr>
              <a:buNone/>
            </a:pPr>
            <a:r>
              <a:rPr lang="en-AU" sz="4000" b="1" dirty="0" smtClean="0">
                <a:solidFill>
                  <a:srgbClr val="FFFF00"/>
                </a:solidFill>
              </a:rPr>
              <a:t>Virtual IT </a:t>
            </a:r>
            <a:endParaRPr lang="en-AU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AU" sz="2800" b="1" dirty="0" smtClean="0">
                <a:solidFill>
                  <a:schemeClr val="bg1">
                    <a:lumMod val="95000"/>
                  </a:schemeClr>
                </a:solidFill>
              </a:rPr>
              <a:t>Using a cloud company’s servers as virtual storage</a:t>
            </a:r>
            <a:endParaRPr lang="en-AU" sz="40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>
              <a:buNone/>
            </a:pPr>
            <a:r>
              <a:rPr lang="en-AU" sz="4000" b="1" dirty="0" smtClean="0">
                <a:solidFill>
                  <a:srgbClr val="FFFF00"/>
                </a:solidFill>
              </a:rPr>
              <a:t>Software Development </a:t>
            </a:r>
          </a:p>
          <a:p>
            <a:pPr>
              <a:buNone/>
            </a:pPr>
            <a:r>
              <a:rPr lang="en-AU" sz="4000" b="1" dirty="0" smtClean="0">
                <a:solidFill>
                  <a:schemeClr val="bg1">
                    <a:lumMod val="95000"/>
                  </a:schemeClr>
                </a:solidFill>
              </a:rPr>
              <a:t>	</a:t>
            </a:r>
            <a:r>
              <a:rPr lang="en-AU" sz="2800" b="1" dirty="0" smtClean="0">
                <a:solidFill>
                  <a:schemeClr val="bg1">
                    <a:lumMod val="95000"/>
                  </a:schemeClr>
                </a:solidFill>
              </a:rPr>
              <a:t>Use of software development tools, facilities and services to create custom apps that will then run on the cloud company’s servers</a:t>
            </a:r>
            <a:endParaRPr lang="en-AU" sz="40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>
              <a:buNone/>
            </a:pPr>
            <a:r>
              <a:rPr lang="en-AU" sz="4000" b="1" dirty="0" smtClean="0">
                <a:solidFill>
                  <a:srgbClr val="FFFF00"/>
                </a:solidFill>
              </a:rPr>
              <a:t>Software use</a:t>
            </a:r>
          </a:p>
          <a:p>
            <a:pPr>
              <a:buNone/>
            </a:pPr>
            <a:r>
              <a:rPr lang="en-AU" sz="2800" b="1" dirty="0" smtClean="0">
                <a:solidFill>
                  <a:schemeClr val="bg1">
                    <a:lumMod val="95000"/>
                  </a:schemeClr>
                </a:solidFill>
              </a:rPr>
              <a:t>Sell licenses for their software to be used remotely</a:t>
            </a:r>
            <a:endParaRPr lang="en-AU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3600" b="1" dirty="0" smtClean="0">
                <a:solidFill>
                  <a:schemeClr val="bg1"/>
                </a:solidFill>
                <a:latin typeface="Cooper Std Black" pitchFamily="18" charset="0"/>
              </a:rPr>
              <a:t>Examples of Cloud computing</a:t>
            </a:r>
            <a:endParaRPr lang="en-AU" sz="3600" b="1" dirty="0">
              <a:solidFill>
                <a:schemeClr val="bg1"/>
              </a:solidFill>
              <a:latin typeface="Cooper Std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Google Docs – create, edit docs online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Skype – phone calls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QuickBooks online – store &amp; edit financial info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Online Web based games - </a:t>
            </a:r>
            <a:r>
              <a:rPr lang="en-AU" dirty="0" err="1" smtClean="0">
                <a:solidFill>
                  <a:schemeClr val="bg1"/>
                </a:solidFill>
              </a:rPr>
              <a:t>Runescape</a:t>
            </a:r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Online Backup – online storage</a:t>
            </a:r>
          </a:p>
          <a:p>
            <a:r>
              <a:rPr lang="en-AU" dirty="0" err="1" smtClean="0">
                <a:solidFill>
                  <a:schemeClr val="bg1"/>
                </a:solidFill>
              </a:rPr>
              <a:t>Salesforce</a:t>
            </a:r>
            <a:r>
              <a:rPr lang="en-AU" dirty="0" smtClean="0">
                <a:solidFill>
                  <a:schemeClr val="bg1"/>
                </a:solidFill>
              </a:rPr>
              <a:t> – Online financial storage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bg1"/>
                </a:solidFill>
                <a:latin typeface="Cooper Std Black" pitchFamily="18" charset="0"/>
              </a:rPr>
              <a:t>Benefits of Cloud</a:t>
            </a:r>
            <a:endParaRPr lang="en-AU" sz="6000" b="1" dirty="0">
              <a:solidFill>
                <a:schemeClr val="bg1"/>
              </a:solidFill>
              <a:latin typeface="Cooper Std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Make a 1-2 word summary of each dot point listed in the textbook to help you remember.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	p. </a:t>
            </a:r>
            <a:r>
              <a:rPr lang="en-AU" smtClean="0">
                <a:solidFill>
                  <a:schemeClr val="bg1"/>
                </a:solidFill>
              </a:rPr>
              <a:t>112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bg1"/>
                </a:solidFill>
                <a:latin typeface="Cooper Std Black" pitchFamily="18" charset="0"/>
              </a:rPr>
              <a:t>Issues with Cloud</a:t>
            </a:r>
            <a:endParaRPr lang="en-AU" sz="6000" b="1" dirty="0">
              <a:solidFill>
                <a:schemeClr val="bg1"/>
              </a:solidFill>
              <a:latin typeface="Cooper Std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Make a 1-2 word summary of each dot point listed in the textbook to help you remember.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p.112-113</a:t>
            </a:r>
          </a:p>
          <a:p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bg1"/>
                </a:solidFill>
                <a:latin typeface="Cooper Std Black" pitchFamily="18" charset="0"/>
              </a:rPr>
              <a:t>Reducing the Risks</a:t>
            </a:r>
            <a:endParaRPr lang="en-AU" sz="6000" b="1" dirty="0">
              <a:solidFill>
                <a:schemeClr val="bg1"/>
              </a:solidFill>
              <a:latin typeface="Cooper Std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Make a 1-2 word summary of each dot point listed in the textbook to help you remember.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p.112-113</a:t>
            </a:r>
          </a:p>
          <a:p>
            <a:pPr>
              <a:buNone/>
            </a:pP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bg1"/>
                </a:solidFill>
                <a:latin typeface="Cooper Std Black" pitchFamily="18" charset="0"/>
              </a:rPr>
              <a:t>Do Cloud Qs on p.139</a:t>
            </a:r>
            <a:endParaRPr lang="en-AU" sz="6000" b="1" dirty="0">
              <a:solidFill>
                <a:schemeClr val="bg1"/>
              </a:solidFill>
              <a:latin typeface="Cooper Std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280920" cy="3384376"/>
          </a:xfrm>
        </p:spPr>
        <p:txBody>
          <a:bodyPr>
            <a:noAutofit/>
          </a:bodyPr>
          <a:lstStyle/>
          <a:p>
            <a:r>
              <a:rPr lang="en-AU" sz="6600" b="1" dirty="0" smtClean="0">
                <a:solidFill>
                  <a:schemeClr val="bg1"/>
                </a:solidFill>
                <a:latin typeface="OCR A Extended" pitchFamily="50" charset="0"/>
              </a:rPr>
              <a:t>Robotics &amp; Artificial Intelligence</a:t>
            </a:r>
            <a:endParaRPr lang="en-AU" sz="6600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0" y="0"/>
            <a:ext cx="88197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AU" b="1" dirty="0" smtClean="0">
                <a:solidFill>
                  <a:schemeClr val="bg1"/>
                </a:solidFill>
                <a:latin typeface="OCR A Extended" pitchFamily="50" charset="0"/>
              </a:rPr>
              <a:t>Index</a:t>
            </a:r>
            <a:endParaRPr lang="en-AU" dirty="0"/>
          </a:p>
        </p:txBody>
      </p:sp>
      <p:pic>
        <p:nvPicPr>
          <p:cNvPr id="1026" name="Picture 2" descr="C:\Documents and Settings\RepseP\My Documents\!MCS Curriculum\Year 11 IT\REsources\Images\artificial_intelligen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149080"/>
            <a:ext cx="1706563" cy="22336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Documents and Settings\RepseP\My Documents\!MCS Curriculum\Year 11 IT\REsources\Images\artificial-intelligence-Robotic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005064"/>
            <a:ext cx="2381250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2218258"/>
          </a:xfrm>
        </p:spPr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Artificial Intelligence</a:t>
            </a:r>
            <a:endParaRPr lang="en-AU" sz="6000" b="1" dirty="0">
              <a:solidFill>
                <a:schemeClr val="accent5">
                  <a:lumMod val="40000"/>
                  <a:lumOff val="60000"/>
                </a:schemeClr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4944"/>
            <a:ext cx="8291264" cy="3672408"/>
          </a:xfrm>
        </p:spPr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bg1"/>
                </a:solidFill>
                <a:latin typeface="OCR A Extended" pitchFamily="50" charset="0"/>
              </a:rPr>
              <a:t>	Is the branch of IT that designs robots and computer programs to perform “intelligent” actions similar to those performed by human intelligence.</a:t>
            </a:r>
            <a:endParaRPr lang="en-AU" dirty="0">
              <a:solidFill>
                <a:schemeClr val="bg1"/>
              </a:solidFill>
              <a:latin typeface="OCR A Extended" pitchFamily="50" charset="0"/>
            </a:endParaRPr>
          </a:p>
        </p:txBody>
      </p:sp>
      <p:pic>
        <p:nvPicPr>
          <p:cNvPr id="4" name="Picture 2" descr="C:\Documents and Settings\RepseP\My Documents\!MCS Curriculum\Year 11 IT\REsources\Images\artificial_intellige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188640"/>
            <a:ext cx="1706563" cy="22336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2151112"/>
          </a:xfrm>
        </p:spPr>
        <p:txBody>
          <a:bodyPr>
            <a:noAutofit/>
          </a:bodyPr>
          <a:lstStyle/>
          <a:p>
            <a:r>
              <a:rPr lang="en-AU" sz="7200" b="1" dirty="0" smtClean="0">
                <a:solidFill>
                  <a:schemeClr val="accent1"/>
                </a:solidFill>
                <a:latin typeface="OCR A Extended" pitchFamily="50" charset="0"/>
              </a:rPr>
              <a:t>Computer Gaming</a:t>
            </a:r>
            <a:endParaRPr lang="en-AU" sz="72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0" y="0"/>
            <a:ext cx="88197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AU" b="1" dirty="0" smtClean="0">
                <a:solidFill>
                  <a:schemeClr val="bg1"/>
                </a:solidFill>
                <a:latin typeface="OCR A Extended" pitchFamily="50" charset="0"/>
              </a:rPr>
              <a:t>Index</a:t>
            </a:r>
            <a:endParaRPr lang="en-AU" dirty="0"/>
          </a:p>
        </p:txBody>
      </p:sp>
      <p:pic>
        <p:nvPicPr>
          <p:cNvPr id="13314" name="Picture 2" descr="C:\Documents and Settings\RepseP\My Documents\!MCS Curriculum\Year 11 IT\REsources\Images\gamingP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068960"/>
            <a:ext cx="472958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5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Applications for AI</a:t>
            </a:r>
            <a:endParaRPr lang="en-AU" sz="5400" b="1" dirty="0">
              <a:solidFill>
                <a:schemeClr val="accent5">
                  <a:lumMod val="40000"/>
                  <a:lumOff val="60000"/>
                </a:schemeClr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AU" sz="3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Expert systems </a:t>
            </a:r>
            <a:r>
              <a:rPr lang="en-AU" sz="3000" dirty="0" smtClean="0">
                <a:solidFill>
                  <a:schemeClr val="bg1"/>
                </a:solidFill>
                <a:latin typeface="OCR A Extended" pitchFamily="50" charset="0"/>
              </a:rPr>
              <a:t>- to give medical advice</a:t>
            </a:r>
          </a:p>
          <a:p>
            <a:pPr>
              <a:buNone/>
            </a:pPr>
            <a:endParaRPr lang="en-AU" sz="3000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pPr>
              <a:buNone/>
            </a:pPr>
            <a:r>
              <a:rPr lang="en-AU" sz="3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Neural networks </a:t>
            </a:r>
            <a:r>
              <a:rPr lang="en-AU" sz="3000" dirty="0" smtClean="0">
                <a:solidFill>
                  <a:schemeClr val="bg1"/>
                </a:solidFill>
                <a:latin typeface="OCR A Extended" pitchFamily="50" charset="0"/>
              </a:rPr>
              <a:t>- to discover patterns in business and scientific data</a:t>
            </a:r>
          </a:p>
          <a:p>
            <a:pPr>
              <a:buNone/>
            </a:pPr>
            <a:endParaRPr lang="en-AU" sz="3000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pPr>
              <a:buNone/>
            </a:pPr>
            <a:r>
              <a:rPr lang="en-AU" sz="3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Computer games </a:t>
            </a:r>
            <a:r>
              <a:rPr lang="en-AU" sz="3000" dirty="0" smtClean="0">
                <a:solidFill>
                  <a:schemeClr val="bg1"/>
                </a:solidFill>
                <a:latin typeface="OCR A Extended" pitchFamily="50" charset="0"/>
              </a:rPr>
              <a:t>– chess, bots, simulations</a:t>
            </a:r>
          </a:p>
          <a:p>
            <a:pPr>
              <a:buNone/>
            </a:pPr>
            <a:endParaRPr lang="en-AU" sz="3000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pPr>
              <a:buNone/>
            </a:pPr>
            <a:r>
              <a:rPr lang="en-AU" sz="3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Speech recognition </a:t>
            </a:r>
            <a:r>
              <a:rPr lang="en-AU" sz="3000" dirty="0" smtClean="0">
                <a:solidFill>
                  <a:schemeClr val="bg1"/>
                </a:solidFill>
                <a:latin typeface="OCR A Extended" pitchFamily="50" charset="0"/>
              </a:rPr>
              <a:t>– to control computers or phone answering systems</a:t>
            </a:r>
          </a:p>
          <a:p>
            <a:pPr>
              <a:buNone/>
            </a:pPr>
            <a:endParaRPr lang="en-AU" sz="3000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pPr>
              <a:buNone/>
            </a:pPr>
            <a:r>
              <a:rPr lang="en-AU" sz="3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Handwriting &amp; character recognition </a:t>
            </a:r>
            <a:r>
              <a:rPr lang="en-AU" sz="3000" dirty="0" smtClean="0">
                <a:solidFill>
                  <a:schemeClr val="bg1"/>
                </a:solidFill>
                <a:latin typeface="OCR A Extended" pitchFamily="50" charset="0"/>
              </a:rPr>
              <a:t>– in scanners and PDAs</a:t>
            </a:r>
            <a:endParaRPr lang="en-AU" sz="3000" dirty="0">
              <a:solidFill>
                <a:schemeClr val="bg1"/>
              </a:solidFill>
              <a:latin typeface="OCR A Extended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5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Applications for AI</a:t>
            </a:r>
            <a:endParaRPr lang="en-AU" sz="5400" b="1" dirty="0">
              <a:solidFill>
                <a:schemeClr val="accent5">
                  <a:lumMod val="40000"/>
                  <a:lumOff val="60000"/>
                </a:schemeClr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AU" sz="3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“Fuzzy Logic” </a:t>
            </a:r>
            <a:r>
              <a:rPr lang="en-AU" sz="3000" dirty="0" smtClean="0">
                <a:solidFill>
                  <a:schemeClr val="bg1"/>
                </a:solidFill>
                <a:latin typeface="OCR A Extended" pitchFamily="50" charset="0"/>
              </a:rPr>
              <a:t>– to run machines more efficiently</a:t>
            </a:r>
          </a:p>
          <a:p>
            <a:pPr>
              <a:buNone/>
            </a:pPr>
            <a:endParaRPr lang="en-AU" sz="3000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pPr>
              <a:buNone/>
            </a:pPr>
            <a:r>
              <a:rPr lang="en-AU" sz="3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Controlling Robotics </a:t>
            </a:r>
            <a:r>
              <a:rPr lang="en-AU" sz="3000" dirty="0" smtClean="0">
                <a:solidFill>
                  <a:schemeClr val="bg1"/>
                </a:solidFill>
                <a:latin typeface="OCR A Extended" pitchFamily="50" charset="0"/>
              </a:rPr>
              <a:t>in industry</a:t>
            </a:r>
          </a:p>
          <a:p>
            <a:pPr>
              <a:buNone/>
            </a:pPr>
            <a:endParaRPr lang="en-AU" sz="3000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pPr>
              <a:buNone/>
            </a:pPr>
            <a:r>
              <a:rPr lang="en-AU" sz="3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Robotic toys</a:t>
            </a:r>
            <a:endParaRPr lang="en-AU" sz="3000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pPr>
              <a:buNone/>
            </a:pPr>
            <a:endParaRPr lang="en-AU" sz="3000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pPr>
              <a:buNone/>
            </a:pPr>
            <a:r>
              <a:rPr lang="en-AU" sz="3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Comp Vision and Image processing – </a:t>
            </a:r>
            <a:r>
              <a:rPr lang="en-AU" sz="3000" dirty="0" smtClean="0">
                <a:solidFill>
                  <a:schemeClr val="bg1"/>
                </a:solidFill>
                <a:latin typeface="OCR A Extended" pitchFamily="50" charset="0"/>
              </a:rPr>
              <a:t>used in surveillance and industry</a:t>
            </a:r>
          </a:p>
          <a:p>
            <a:pPr>
              <a:buNone/>
            </a:pPr>
            <a:endParaRPr lang="en-AU" sz="3000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pPr>
              <a:buNone/>
            </a:pPr>
            <a:r>
              <a:rPr lang="en-AU" sz="3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Text Analysis</a:t>
            </a:r>
            <a:r>
              <a:rPr lang="en-AU" sz="3000" dirty="0" smtClean="0">
                <a:solidFill>
                  <a:schemeClr val="bg1"/>
                </a:solidFill>
                <a:latin typeface="OCR A Extended" pitchFamily="50" charset="0"/>
              </a:rPr>
              <a:t>– sort documents and large amounts of text</a:t>
            </a:r>
            <a:endParaRPr lang="en-AU" sz="3000" dirty="0">
              <a:solidFill>
                <a:schemeClr val="bg1"/>
              </a:solidFill>
              <a:latin typeface="OCR A Extended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Expert System</a:t>
            </a:r>
            <a:endParaRPr lang="en-AU" sz="6000" b="1" dirty="0">
              <a:solidFill>
                <a:schemeClr val="accent5">
                  <a:lumMod val="40000"/>
                  <a:lumOff val="60000"/>
                </a:schemeClr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  <a:latin typeface="OCR A Extended" pitchFamily="50" charset="0"/>
              </a:rPr>
              <a:t>A computer application that performs a task that would otherwise be performed by a human expert.</a:t>
            </a:r>
          </a:p>
          <a:p>
            <a:endParaRPr lang="en-AU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r>
              <a:rPr lang="en-AU" dirty="0" smtClean="0">
                <a:solidFill>
                  <a:schemeClr val="bg1"/>
                </a:solidFill>
                <a:latin typeface="OCR A Extended" pitchFamily="50" charset="0"/>
              </a:rPr>
              <a:t>Deductive reasoning based on a large database of information.</a:t>
            </a:r>
            <a:endParaRPr lang="en-AU" dirty="0">
              <a:solidFill>
                <a:schemeClr val="bg1"/>
              </a:solidFill>
              <a:latin typeface="OCR A Extended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Neural Network</a:t>
            </a:r>
            <a:endParaRPr lang="en-AU" sz="6000" b="1" dirty="0">
              <a:solidFill>
                <a:schemeClr val="accent5">
                  <a:lumMod val="40000"/>
                  <a:lumOff val="60000"/>
                </a:schemeClr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>
                <a:solidFill>
                  <a:schemeClr val="bg1"/>
                </a:solidFill>
                <a:latin typeface="OCR A Extended" pitchFamily="50" charset="0"/>
              </a:rPr>
              <a:t>A type of artificial intelligence that attempts to imitate the way a human brain works.</a:t>
            </a:r>
          </a:p>
          <a:p>
            <a:endParaRPr lang="en-AU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r>
              <a:rPr lang="en-AU" dirty="0" smtClean="0">
                <a:solidFill>
                  <a:schemeClr val="bg1"/>
                </a:solidFill>
                <a:latin typeface="OCR A Extended" pitchFamily="50" charset="0"/>
              </a:rPr>
              <a:t>A neural network works by creating connections between </a:t>
            </a:r>
            <a:r>
              <a:rPr lang="en-AU" i="1" dirty="0" smtClean="0">
                <a:solidFill>
                  <a:schemeClr val="bg1"/>
                </a:solidFill>
                <a:latin typeface="OCR A Extended" pitchFamily="50" charset="0"/>
              </a:rPr>
              <a:t>processing elements</a:t>
            </a:r>
            <a:r>
              <a:rPr lang="en-AU" dirty="0" smtClean="0">
                <a:solidFill>
                  <a:schemeClr val="bg1"/>
                </a:solidFill>
                <a:latin typeface="OCR A Extended" pitchFamily="50" charset="0"/>
              </a:rPr>
              <a:t>, the computer equivalent of neurons.</a:t>
            </a:r>
          </a:p>
          <a:p>
            <a:endParaRPr lang="en-AU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r>
              <a:rPr lang="en-AU" dirty="0" smtClean="0">
                <a:solidFill>
                  <a:schemeClr val="bg1"/>
                </a:solidFill>
                <a:latin typeface="OCR A Extended" pitchFamily="50" charset="0"/>
              </a:rPr>
              <a:t>They are most effective for predicting events when the networks have a large database of prior examples to draw on.</a:t>
            </a:r>
            <a:endParaRPr lang="en-AU" dirty="0">
              <a:solidFill>
                <a:schemeClr val="bg1"/>
              </a:solidFill>
              <a:latin typeface="OCR A Extended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Fuzzy Logic</a:t>
            </a:r>
            <a:endParaRPr lang="en-AU" sz="6000" b="1" dirty="0">
              <a:solidFill>
                <a:schemeClr val="accent5">
                  <a:lumMod val="40000"/>
                  <a:lumOff val="60000"/>
                </a:schemeClr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373216"/>
          </a:xfrm>
        </p:spPr>
        <p:txBody>
          <a:bodyPr>
            <a:noAutofit/>
          </a:bodyPr>
          <a:lstStyle/>
          <a:p>
            <a:r>
              <a:rPr lang="en-AU" sz="2600" dirty="0" smtClean="0">
                <a:solidFill>
                  <a:schemeClr val="bg1"/>
                </a:solidFill>
                <a:latin typeface="OCR A Extended" pitchFamily="50" charset="0"/>
              </a:rPr>
              <a:t>Logic that recognises more than simple true and false values. </a:t>
            </a:r>
          </a:p>
          <a:p>
            <a:endParaRPr lang="en-AU" sz="900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r>
              <a:rPr lang="en-AU" sz="2600" dirty="0" smtClean="0">
                <a:solidFill>
                  <a:schemeClr val="bg1"/>
                </a:solidFill>
                <a:latin typeface="OCR A Extended" pitchFamily="50" charset="0"/>
              </a:rPr>
              <a:t>Propositions can be represented with degrees of truthfulness and falsehood.</a:t>
            </a:r>
          </a:p>
          <a:p>
            <a:endParaRPr lang="en-AU" sz="900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r>
              <a:rPr lang="en-AU" sz="2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OCR A Extended" pitchFamily="50" charset="0"/>
              </a:rPr>
              <a:t>E.g.  The statement,</a:t>
            </a:r>
            <a:r>
              <a:rPr lang="en-AU" sz="26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OCR A Extended" pitchFamily="50" charset="0"/>
              </a:rPr>
              <a:t> today is sunny,</a:t>
            </a:r>
            <a:r>
              <a:rPr lang="en-AU" sz="2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OCR A Extended" pitchFamily="50" charset="0"/>
              </a:rPr>
              <a:t> might be 100% true if there are no clouds, 80% true if there are a few clouds, 50% true if it's hazy and 0% true if it rains all day. </a:t>
            </a:r>
          </a:p>
          <a:p>
            <a:endParaRPr lang="en-AU" sz="900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r>
              <a:rPr lang="en-AU" sz="2600" dirty="0" smtClean="0">
                <a:solidFill>
                  <a:schemeClr val="bg1"/>
                </a:solidFill>
                <a:latin typeface="OCR A Extended" pitchFamily="50" charset="0"/>
              </a:rPr>
              <a:t>Fuzzy logic is used in expert system and some spell checkers</a:t>
            </a:r>
          </a:p>
          <a:p>
            <a:endParaRPr lang="en-AU" sz="2600" dirty="0">
              <a:solidFill>
                <a:schemeClr val="bg1"/>
              </a:solidFill>
              <a:latin typeface="OCR A Extended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4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2 lines of research</a:t>
            </a:r>
            <a:endParaRPr lang="en-AU" sz="4800" b="1" dirty="0">
              <a:solidFill>
                <a:schemeClr val="accent5">
                  <a:lumMod val="40000"/>
                  <a:lumOff val="60000"/>
                </a:schemeClr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AU" dirty="0" smtClean="0">
                <a:solidFill>
                  <a:schemeClr val="bg1"/>
                </a:solidFill>
                <a:latin typeface="OCR A Extended" pitchFamily="50" charset="0"/>
              </a:rPr>
              <a:t>1</a:t>
            </a:r>
            <a:r>
              <a:rPr lang="en-AU" baseline="30000" dirty="0" smtClean="0">
                <a:solidFill>
                  <a:schemeClr val="bg1"/>
                </a:solidFill>
                <a:latin typeface="OCR A Extended" pitchFamily="50" charset="0"/>
              </a:rPr>
              <a:t>st</a:t>
            </a:r>
            <a:r>
              <a:rPr lang="en-AU" dirty="0" smtClean="0">
                <a:solidFill>
                  <a:schemeClr val="bg1"/>
                </a:solidFill>
                <a:latin typeface="OCR A Extended" pitchFamily="50" charset="0"/>
              </a:rPr>
              <a:t> Line:	</a:t>
            </a:r>
            <a:r>
              <a:rPr lang="en-AU" sz="2800" dirty="0" smtClean="0">
                <a:solidFill>
                  <a:schemeClr val="bg1"/>
                </a:solidFill>
                <a:latin typeface="OCR A Extended" pitchFamily="50" charset="0"/>
              </a:rPr>
              <a:t>Trying to produce results that are similar those produced by humans.  Brute force calculations.</a:t>
            </a:r>
          </a:p>
          <a:p>
            <a:pPr>
              <a:buNone/>
            </a:pPr>
            <a:endParaRPr lang="en-AU" sz="2800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pPr>
              <a:buNone/>
            </a:pPr>
            <a:r>
              <a:rPr lang="en-AU" dirty="0" smtClean="0">
                <a:solidFill>
                  <a:schemeClr val="bg1"/>
                </a:solidFill>
                <a:latin typeface="OCR A Extended" pitchFamily="50" charset="0"/>
              </a:rPr>
              <a:t>2</a:t>
            </a:r>
            <a:r>
              <a:rPr lang="en-AU" baseline="30000" dirty="0" smtClean="0">
                <a:solidFill>
                  <a:schemeClr val="bg1"/>
                </a:solidFill>
                <a:latin typeface="OCR A Extended" pitchFamily="50" charset="0"/>
              </a:rPr>
              <a:t>nd</a:t>
            </a:r>
            <a:r>
              <a:rPr lang="en-AU" dirty="0" smtClean="0">
                <a:solidFill>
                  <a:schemeClr val="bg1"/>
                </a:solidFill>
                <a:latin typeface="OCR A Extended" pitchFamily="50" charset="0"/>
              </a:rPr>
              <a:t> Line:	</a:t>
            </a:r>
            <a:r>
              <a:rPr lang="en-AU" sz="2800" dirty="0" smtClean="0">
                <a:solidFill>
                  <a:schemeClr val="bg1"/>
                </a:solidFill>
                <a:latin typeface="OCR A Extended" pitchFamily="50" charset="0"/>
              </a:rPr>
              <a:t>Trying to produce ‘Strong’ AI which is similar to the way humans think.  </a:t>
            </a:r>
          </a:p>
          <a:p>
            <a:pPr>
              <a:buNone/>
            </a:pPr>
            <a:r>
              <a:rPr lang="en-AU" sz="2800" dirty="0" smtClean="0">
                <a:solidFill>
                  <a:schemeClr val="bg1"/>
                </a:solidFill>
                <a:latin typeface="OCR A Extended" pitchFamily="50" charset="0"/>
              </a:rPr>
              <a:t>	</a:t>
            </a:r>
            <a:r>
              <a:rPr lang="en-AU" sz="2800" dirty="0" smtClean="0">
                <a:solidFill>
                  <a:srgbClr val="FFC000"/>
                </a:solidFill>
                <a:latin typeface="OCR A Extended" pitchFamily="50" charset="0"/>
              </a:rPr>
              <a:t>Eventually resulting is self awareness?</a:t>
            </a:r>
            <a:endParaRPr lang="en-AU" sz="2800" dirty="0">
              <a:solidFill>
                <a:srgbClr val="FFC000"/>
              </a:solidFill>
              <a:latin typeface="OCR A Extended" pitchFamily="50" charset="0"/>
            </a:endParaRPr>
          </a:p>
        </p:txBody>
      </p:sp>
      <p:pic>
        <p:nvPicPr>
          <p:cNvPr id="2050" name="Picture 2" descr="C:\Documents and Settings\RepseP\My Documents\!MCS Curriculum\Year 11 IT\REsources\Images\terminator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80858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AU" sz="4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Issues with Robots &amp; AI</a:t>
            </a:r>
            <a:endParaRPr lang="en-AU" sz="4800" b="1" dirty="0">
              <a:solidFill>
                <a:schemeClr val="accent5">
                  <a:lumMod val="40000"/>
                  <a:lumOff val="60000"/>
                </a:schemeClr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525963"/>
          </a:xfrm>
        </p:spPr>
        <p:txBody>
          <a:bodyPr/>
          <a:lstStyle/>
          <a:p>
            <a:r>
              <a:rPr lang="en-AU" dirty="0" smtClean="0">
                <a:solidFill>
                  <a:schemeClr val="bg1"/>
                </a:solidFill>
                <a:latin typeface="OCR A Extended" pitchFamily="50" charset="0"/>
              </a:rPr>
              <a:t>The main issue with AI is</a:t>
            </a:r>
          </a:p>
          <a:p>
            <a:pPr>
              <a:buNone/>
            </a:pPr>
            <a:r>
              <a:rPr lang="en-AU" dirty="0" smtClean="0">
                <a:solidFill>
                  <a:schemeClr val="bg1"/>
                </a:solidFill>
                <a:latin typeface="OCR A Extended" pitchFamily="50" charset="0"/>
              </a:rPr>
              <a:t>	Trust in their results</a:t>
            </a:r>
          </a:p>
          <a:p>
            <a:pPr>
              <a:buNone/>
            </a:pPr>
            <a:endParaRPr lang="en-AU" sz="1600" dirty="0" smtClean="0">
              <a:solidFill>
                <a:schemeClr val="bg1"/>
              </a:solidFill>
              <a:latin typeface="OCR A Extended" pitchFamily="50" charset="0"/>
            </a:endParaRPr>
          </a:p>
          <a:p>
            <a:pPr>
              <a:buNone/>
            </a:pPr>
            <a:r>
              <a:rPr lang="en-AU" dirty="0" smtClean="0">
                <a:solidFill>
                  <a:schemeClr val="bg1"/>
                </a:solidFill>
                <a:latin typeface="OCR A Extended" pitchFamily="50" charset="0"/>
              </a:rPr>
              <a:t>	Funny enough, the same problem we have with human intelligence...</a:t>
            </a:r>
            <a:endParaRPr lang="en-AU" dirty="0">
              <a:solidFill>
                <a:schemeClr val="bg1"/>
              </a:solidFill>
              <a:latin typeface="OCR A Extended" pitchFamily="50" charset="0"/>
            </a:endParaRPr>
          </a:p>
        </p:txBody>
      </p:sp>
      <p:pic>
        <p:nvPicPr>
          <p:cNvPr id="4098" name="Picture 2" descr="C:\Documents and Settings\RepseP\My Documents\!MCS Curriculum\Year 11 IT\REsources\Images\trus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682113"/>
            <a:ext cx="6984776" cy="2175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872" y="274638"/>
            <a:ext cx="5724128" cy="1143000"/>
          </a:xfrm>
        </p:spPr>
        <p:txBody>
          <a:bodyPr>
            <a:noAutofit/>
          </a:bodyPr>
          <a:lstStyle/>
          <a:p>
            <a:pPr algn="l"/>
            <a:r>
              <a:rPr lang="en-AU" sz="4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Could Robots Ever Harm Humans?</a:t>
            </a:r>
            <a:endParaRPr lang="en-AU" sz="4000" b="1" dirty="0">
              <a:solidFill>
                <a:schemeClr val="accent5">
                  <a:lumMod val="40000"/>
                  <a:lumOff val="60000"/>
                </a:schemeClr>
              </a:solidFill>
              <a:latin typeface="OCR A Extended" pitchFamily="50" charset="0"/>
            </a:endParaRPr>
          </a:p>
        </p:txBody>
      </p:sp>
      <p:pic>
        <p:nvPicPr>
          <p:cNvPr id="3076" name="Picture 4" descr="C:\Documents and Settings\RepseP\My Documents\!MCS Curriculum\Year 11 IT\REsources\Images\IRob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30497" cy="1700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Documents and Settings\RepseP\My Documents\!MCS Curriculum\Year 11 IT\REsources\Images\Asimov's law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46815"/>
            <a:ext cx="9144000" cy="5311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pPr algn="l"/>
            <a:r>
              <a:rPr lang="en-AU" sz="3600" b="1" dirty="0" smtClean="0">
                <a:solidFill>
                  <a:srgbClr val="FFC000"/>
                </a:solidFill>
                <a:latin typeface="OCR A Extended" pitchFamily="50" charset="0"/>
              </a:rPr>
              <a:t>Discuss these issues:</a:t>
            </a:r>
            <a:br>
              <a:rPr lang="en-AU" sz="3600" b="1" dirty="0" smtClean="0">
                <a:solidFill>
                  <a:srgbClr val="FFC000"/>
                </a:solidFill>
                <a:latin typeface="OCR A Extended" pitchFamily="50" charset="0"/>
              </a:rPr>
            </a:br>
            <a:r>
              <a:rPr lang="en-AU" sz="1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/>
            </a:r>
            <a:br>
              <a:rPr lang="en-AU" sz="1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</a:br>
            <a:r>
              <a:rPr lang="en-A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Robots &amp; AI are not as smart as humans</a:t>
            </a:r>
            <a:br>
              <a:rPr lang="en-A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</a:br>
            <a:r>
              <a:rPr lang="en-A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/>
            </a:r>
            <a:br>
              <a:rPr lang="en-A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</a:br>
            <a:r>
              <a:rPr lang="en-A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Communication between humans &amp; robots</a:t>
            </a:r>
            <a:br>
              <a:rPr lang="en-A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</a:br>
            <a:r>
              <a:rPr lang="en-A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/>
            </a:r>
            <a:br>
              <a:rPr lang="en-A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</a:br>
            <a:r>
              <a:rPr lang="en-A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Robots cannot make decisions about complex matters that include values</a:t>
            </a:r>
            <a:br>
              <a:rPr lang="en-A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</a:br>
            <a:r>
              <a:rPr lang="en-A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/>
            </a:r>
            <a:br>
              <a:rPr lang="en-A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</a:br>
            <a:r>
              <a:rPr lang="en-A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Robots &amp; AI replace humans</a:t>
            </a:r>
            <a:endParaRPr lang="en-AU" sz="3200" b="1" dirty="0">
              <a:solidFill>
                <a:schemeClr val="accent5">
                  <a:lumMod val="40000"/>
                  <a:lumOff val="60000"/>
                </a:schemeClr>
              </a:solidFill>
              <a:latin typeface="OCR A Extended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501008"/>
            <a:ext cx="8229600" cy="1368152"/>
          </a:xfrm>
        </p:spPr>
        <p:txBody>
          <a:bodyPr>
            <a:noAutofit/>
          </a:bodyPr>
          <a:lstStyle/>
          <a:p>
            <a:pPr algn="l"/>
            <a:r>
              <a:rPr lang="en-AU" sz="36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OCR A Extended" pitchFamily="50" charset="0"/>
              </a:rPr>
              <a:t>Questions on p.139</a:t>
            </a:r>
            <a:endParaRPr lang="en-AU" sz="3600" b="1" dirty="0">
              <a:solidFill>
                <a:schemeClr val="accent5">
                  <a:lumMod val="40000"/>
                  <a:lumOff val="60000"/>
                </a:schemeClr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1584176"/>
          </a:xfrm>
        </p:spPr>
        <p:txBody>
          <a:bodyPr/>
          <a:lstStyle/>
          <a:p>
            <a:r>
              <a:rPr lang="en-AU" dirty="0" smtClean="0">
                <a:solidFill>
                  <a:schemeClr val="bg1"/>
                </a:solidFill>
                <a:latin typeface="OCR A Extended" pitchFamily="50" charset="0"/>
              </a:rPr>
              <a:t>Read section in textbook for homework</a:t>
            </a:r>
            <a:endParaRPr lang="en-AU" dirty="0">
              <a:solidFill>
                <a:schemeClr val="bg1"/>
              </a:solidFill>
              <a:latin typeface="OCR A Extended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accent1"/>
                </a:solidFill>
                <a:latin typeface="OCR A Extended" pitchFamily="50" charset="0"/>
              </a:rPr>
              <a:t>Gaming Addiction</a:t>
            </a:r>
            <a:endParaRPr lang="en-AU" sz="60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1772816"/>
            <a:ext cx="8517632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Issues with computer gaming arise when generally when people or groups are affected by it.</a:t>
            </a:r>
          </a:p>
          <a:p>
            <a:endParaRPr lang="en-AU" sz="3200" dirty="0" smtClean="0">
              <a:solidFill>
                <a:schemeClr val="bg1"/>
              </a:solidFill>
            </a:endParaRPr>
          </a:p>
          <a:p>
            <a:endParaRPr lang="en-AU" sz="5200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en-AU" sz="5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What’s your take on it?</a:t>
            </a:r>
            <a:endParaRPr kumimoji="0" lang="en-AU" sz="52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A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Discuss the social, ethical, legal and environmental issues.</a:t>
            </a:r>
            <a:endParaRPr kumimoji="0" lang="en-AU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>
            <a:normAutofit/>
          </a:bodyPr>
          <a:lstStyle/>
          <a:p>
            <a:r>
              <a:rPr lang="en-AU" sz="7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Ecommerce</a:t>
            </a:r>
            <a:endParaRPr lang="en-AU" sz="7200" dirty="0">
              <a:latin typeface="Baveuse" pitchFamily="2" charset="0"/>
            </a:endParaRP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0" y="0"/>
            <a:ext cx="88197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AU" b="1" dirty="0" smtClean="0">
                <a:solidFill>
                  <a:schemeClr val="bg1"/>
                </a:solidFill>
                <a:latin typeface="OCR A Extended" pitchFamily="50" charset="0"/>
              </a:rPr>
              <a:t>Index</a:t>
            </a:r>
            <a:endParaRPr lang="en-AU" dirty="0"/>
          </a:p>
        </p:txBody>
      </p:sp>
      <p:pic>
        <p:nvPicPr>
          <p:cNvPr id="1027" name="Picture 3" descr="C:\Documents and Settings\RepseP\My Documents\!MCS Curriculum\Year 11 IT\REsources\Images\ECommer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708920"/>
            <a:ext cx="5688632" cy="37792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lacement Scoresby\Year 11\Network stuff\REsources\Images\lightning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864099"/>
            <a:ext cx="2674079" cy="29939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A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C MODERN  CURSIVE" pitchFamily="2" charset="0"/>
              </a:rPr>
              <a:t>Lightning Quiz</a:t>
            </a:r>
            <a:endParaRPr lang="en-A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IC MODERN  CURSIVE" pitchFamily="2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052736"/>
            <a:ext cx="3707904" cy="5517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What is AI?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Name some AI applications: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∆"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Expert systems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∆"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Neural networks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∆"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Voice recognition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∆"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Fuzzy logic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∆"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Robotic toys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∆"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Computer game AI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∆"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Text analysis</a:t>
            </a:r>
            <a:endParaRPr lang="en-AU" sz="2400" baseline="0" dirty="0" smtClean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292080" y="980728"/>
            <a:ext cx="3851920" cy="5877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Issues with Robots &amp; AI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Robots &amp; AI are not as smart as humans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Communication between humans &amp; robots</a:t>
            </a:r>
            <a:br>
              <a:rPr lang="en-AU" sz="2400" dirty="0" smtClean="0">
                <a:solidFill>
                  <a:schemeClr val="bg1"/>
                </a:solidFill>
              </a:rPr>
            </a:br>
            <a:endParaRPr lang="en-AU" sz="2400" dirty="0" smtClean="0">
              <a:solidFill>
                <a:schemeClr val="bg1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Robots cannot make decisions about complex matters that include values</a:t>
            </a:r>
            <a:br>
              <a:rPr lang="en-AU" sz="2400" dirty="0" smtClean="0">
                <a:solidFill>
                  <a:schemeClr val="bg1"/>
                </a:solidFill>
              </a:rPr>
            </a:br>
            <a:endParaRPr lang="en-AU" sz="2400" dirty="0" smtClean="0">
              <a:solidFill>
                <a:schemeClr val="bg1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Robots &amp; AI replace humans</a:t>
            </a:r>
            <a:endParaRPr lang="en-AU" sz="2400" baseline="0" dirty="0" smtClean="0">
              <a:solidFill>
                <a:schemeClr val="bg1"/>
              </a:solidFill>
            </a:endParaRPr>
          </a:p>
        </p:txBody>
      </p:sp>
      <p:pic>
        <p:nvPicPr>
          <p:cNvPr id="6" name="lightningQuiz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482"/>
                            </p:stCondLst>
                            <p:childTnLst>
                              <p:par>
                                <p:cTn id="8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AU" sz="4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Electronic Commerce</a:t>
            </a:r>
            <a:endParaRPr lang="en-AU" sz="4800" b="1" dirty="0">
              <a:solidFill>
                <a:schemeClr val="accent5">
                  <a:lumMod val="40000"/>
                  <a:lumOff val="60000"/>
                </a:schemeClr>
              </a:solidFill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363272" cy="45693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We will look at 3 types of commerce</a:t>
            </a:r>
          </a:p>
          <a:p>
            <a:pPr algn="r">
              <a:buNone/>
            </a:pPr>
            <a:r>
              <a:rPr lang="en-AU" sz="6600" b="1" dirty="0" smtClean="0">
                <a:solidFill>
                  <a:schemeClr val="bg1"/>
                </a:solidFill>
              </a:rPr>
              <a:t>B2B </a:t>
            </a:r>
          </a:p>
          <a:p>
            <a:pPr algn="r">
              <a:buNone/>
            </a:pPr>
            <a:r>
              <a:rPr lang="en-AU" sz="6600" b="1" dirty="0" smtClean="0">
                <a:solidFill>
                  <a:schemeClr val="bg1"/>
                </a:solidFill>
              </a:rPr>
              <a:t>B2C</a:t>
            </a:r>
          </a:p>
          <a:p>
            <a:pPr algn="r">
              <a:buNone/>
            </a:pPr>
            <a:r>
              <a:rPr lang="en-AU" sz="6600" b="1" dirty="0" smtClean="0">
                <a:solidFill>
                  <a:schemeClr val="bg1"/>
                </a:solidFill>
              </a:rPr>
              <a:t>C2C</a:t>
            </a:r>
            <a:endParaRPr lang="en-AU" sz="6600" b="1" dirty="0">
              <a:solidFill>
                <a:schemeClr val="bg1"/>
              </a:solidFill>
            </a:endParaRPr>
          </a:p>
        </p:txBody>
      </p:sp>
      <p:pic>
        <p:nvPicPr>
          <p:cNvPr id="2051" name="Picture 3" descr="C:\Documents and Settings\RepseP\My Documents\!MCS Curriculum\Year 11 IT\REsources\Images\three-fing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6872"/>
            <a:ext cx="2323193" cy="4581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AU" sz="2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Ecommerce</a:t>
            </a:r>
            <a:br>
              <a:rPr lang="en-AU" sz="2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</a:br>
            <a:r>
              <a:rPr lang="en-AU" sz="49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Business to Business</a:t>
            </a:r>
            <a:endParaRPr lang="en-AU" sz="4800" b="1" dirty="0">
              <a:solidFill>
                <a:schemeClr val="accent5">
                  <a:lumMod val="40000"/>
                  <a:lumOff val="60000"/>
                </a:schemeClr>
              </a:solidFill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E.g. A manufacturer selling online to a wholesaler.</a:t>
            </a:r>
          </a:p>
          <a:p>
            <a:pPr>
              <a:buNone/>
            </a:pPr>
            <a:endParaRPr lang="en-A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A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AU" dirty="0" smtClean="0">
              <a:solidFill>
                <a:schemeClr val="bg1"/>
              </a:solidFill>
            </a:endParaRPr>
          </a:p>
        </p:txBody>
      </p:sp>
      <p:pic>
        <p:nvPicPr>
          <p:cNvPr id="3076" name="Picture 4" descr="C:\Documents and Settings\RepseP\My Documents\!MCS Curriculum\Year 11 IT\REsources\Images\manufacturerCa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4580" y="2132856"/>
            <a:ext cx="3769420" cy="2522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Documents and Settings\RepseP\My Documents\!MCS Curriculum\Year 11 IT\REsources\Images\usedCarsBusin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46224"/>
            <a:ext cx="5364088" cy="2111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Down Arrow 9"/>
          <p:cNvSpPr/>
          <p:nvPr/>
        </p:nvSpPr>
        <p:spPr>
          <a:xfrm rot="2482278">
            <a:off x="3918127" y="2526631"/>
            <a:ext cx="916172" cy="2507349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A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Ecommerce</a:t>
            </a:r>
            <a:br>
              <a:rPr lang="en-A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</a:br>
            <a:r>
              <a:rPr lang="en-AU" sz="4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Business to Customer</a:t>
            </a:r>
            <a:endParaRPr lang="en-AU" sz="4800" b="1" dirty="0">
              <a:solidFill>
                <a:schemeClr val="accent5">
                  <a:lumMod val="40000"/>
                  <a:lumOff val="60000"/>
                </a:schemeClr>
              </a:solidFill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E.g. Businesses that sells online to customers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Documents and Settings\RepseP\My Documents\!MCS Curriculum\Year 11 IT\REsources\Images\Itun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924944"/>
            <a:ext cx="1809750" cy="2533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Documents and Settings\RepseP\My Documents\!MCS Curriculum\Year 11 IT\REsources\Images\amaz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01008"/>
            <a:ext cx="4427984" cy="1302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A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Ecommerce</a:t>
            </a:r>
            <a:br>
              <a:rPr lang="en-A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</a:br>
            <a:r>
              <a:rPr lang="en-AU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Customer to Customer</a:t>
            </a:r>
            <a:endParaRPr lang="en-AU" sz="4800" b="1" dirty="0">
              <a:solidFill>
                <a:schemeClr val="accent5">
                  <a:lumMod val="40000"/>
                  <a:lumOff val="60000"/>
                </a:schemeClr>
              </a:solidFill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E.g. Customers using the internet to sell to each other.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Documents and Settings\RepseP\My Documents\!MCS Curriculum\Year 11 IT\REsources\Images\carsales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005064"/>
            <a:ext cx="2228850" cy="6762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123" name="Picture 3" descr="C:\Documents and Settings\RepseP\My Documents\!MCS Curriculum\Year 11 IT\REsources\Images\eba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284984"/>
            <a:ext cx="3810000" cy="159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4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Success</a:t>
            </a:r>
            <a:endParaRPr lang="en-AU" sz="4800" b="1" dirty="0">
              <a:solidFill>
                <a:schemeClr val="accent5">
                  <a:lumMod val="40000"/>
                  <a:lumOff val="60000"/>
                </a:schemeClr>
              </a:solidFill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Small, easily transported products</a:t>
            </a:r>
          </a:p>
          <a:p>
            <a:pPr>
              <a:buNone/>
            </a:pPr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Services that are mainly information exchanges, like banking, auctions, online bill payments.</a:t>
            </a:r>
          </a:p>
          <a:p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6146" name="Picture 2" descr="C:\Documents and Settings\RepseP\My Documents\!MCS Curriculum\Year 11 IT\REsources\Images\deadphon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5029200"/>
            <a:ext cx="1828800" cy="1828800"/>
          </a:xfrm>
          <a:prstGeom prst="rect">
            <a:avLst/>
          </a:prstGeom>
          <a:noFill/>
        </p:spPr>
      </p:pic>
      <p:pic>
        <p:nvPicPr>
          <p:cNvPr id="6147" name="Picture 3" descr="C:\Documents and Settings\RepseP\My Documents\!MCS Curriculum\Year 11 IT\REsources\Images\mp3play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0"/>
            <a:ext cx="200025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4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Advantages</a:t>
            </a:r>
            <a:endParaRPr lang="en-AU" sz="4800" b="1" dirty="0">
              <a:solidFill>
                <a:schemeClr val="accent5">
                  <a:lumMod val="40000"/>
                  <a:lumOff val="60000"/>
                </a:schemeClr>
              </a:solidFill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Open 24/7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It’s a fast way of getting info</a:t>
            </a:r>
            <a:endParaRPr lang="en-AU" dirty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Fast way of contacting suppliers/customers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Easy to show large amounts of data on the Internet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Can reach a large international audience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Relatively low cost.</a:t>
            </a:r>
          </a:p>
          <a:p>
            <a:endParaRPr lang="en-A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4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Buying &amp; Payment issues</a:t>
            </a:r>
            <a:endParaRPr lang="en-AU" sz="4000" b="1" dirty="0">
              <a:solidFill>
                <a:schemeClr val="accent5">
                  <a:lumMod val="40000"/>
                  <a:lumOff val="60000"/>
                </a:schemeClr>
              </a:solidFill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Privacy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smtClean="0">
                <a:solidFill>
                  <a:schemeClr val="bg1"/>
                </a:solidFill>
              </a:rPr>
              <a:t>– you give them  your info...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Reliability of supplier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Authenticity of goods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Safe Delivery of goods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Value/quality of goods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Extra costs – transportation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Handling complaints. Refunds, returns, </a:t>
            </a:r>
            <a:r>
              <a:rPr lang="en-AU" dirty="0" err="1" smtClean="0">
                <a:solidFill>
                  <a:schemeClr val="bg1"/>
                </a:solidFill>
              </a:rPr>
              <a:t>ect</a:t>
            </a:r>
            <a:endParaRPr lang="en-A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4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Spam</a:t>
            </a:r>
            <a:endParaRPr lang="en-AU" sz="4800" b="1" dirty="0">
              <a:solidFill>
                <a:schemeClr val="accent5">
                  <a:lumMod val="40000"/>
                  <a:lumOff val="60000"/>
                </a:schemeClr>
              </a:solidFill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Junk mail related to advertising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The consequence of the growth of online shopping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60% of email is bulk, advertising junk!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2 Main problem with spam is...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8194" name="Picture 2" descr="C:\Documents and Settings\RepseP\My Documents\!MCS Curriculum\Year 11 IT\REsources\Images\email-sp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007615"/>
            <a:ext cx="2987824" cy="28503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accent1"/>
                </a:solidFill>
                <a:latin typeface="OCR A Extended" pitchFamily="50" charset="0"/>
              </a:rPr>
              <a:t>Gaming Addiction</a:t>
            </a:r>
            <a:endParaRPr lang="en-AU" sz="60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Crave computer time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2050" name="Picture 2" descr="E:\Year 11 IT\gamingAddicitonMustha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286000"/>
            <a:ext cx="4638675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4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Phishing</a:t>
            </a:r>
            <a:endParaRPr lang="en-AU" sz="4800" b="1" dirty="0">
              <a:solidFill>
                <a:schemeClr val="accent5">
                  <a:lumMod val="40000"/>
                  <a:lumOff val="60000"/>
                </a:schemeClr>
              </a:solidFill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The content of spam is usually </a:t>
            </a:r>
            <a:r>
              <a:rPr lang="en-AU" dirty="0" err="1" smtClean="0">
                <a:solidFill>
                  <a:schemeClr val="bg1"/>
                </a:solidFill>
              </a:rPr>
              <a:t>fruad</a:t>
            </a:r>
            <a:r>
              <a:rPr lang="en-AU" dirty="0" smtClean="0">
                <a:solidFill>
                  <a:schemeClr val="bg1"/>
                </a:solidFill>
              </a:rPr>
              <a:t>!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Fake appeals for money, get rich quick schemes, cheap loans, leisure products, </a:t>
            </a:r>
            <a:r>
              <a:rPr lang="en-AU" dirty="0" err="1" smtClean="0">
                <a:solidFill>
                  <a:schemeClr val="bg1"/>
                </a:solidFill>
              </a:rPr>
              <a:t>ect</a:t>
            </a:r>
            <a:r>
              <a:rPr lang="en-AU" dirty="0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7170" name="Picture 2" descr="C:\Documents and Settings\RepseP\My Documents\!MCS Curriculum\Year 11 IT\REsources\Images\phishing-mobile-em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57262"/>
            <a:ext cx="3923928" cy="3400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Documents and Settings\RepseP\My Documents\!MCS Curriculum\Year 11 IT\REsources\Images\phishing-scamm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6256" y="3501008"/>
            <a:ext cx="2517744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AU" sz="48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Botnet</a:t>
            </a:r>
            <a:r>
              <a:rPr lang="en-AU" sz="4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 attacks</a:t>
            </a:r>
            <a:endParaRPr lang="en-AU" sz="4800" b="1" dirty="0">
              <a:solidFill>
                <a:schemeClr val="accent5">
                  <a:lumMod val="40000"/>
                  <a:lumOff val="60000"/>
                </a:schemeClr>
              </a:solidFill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Computers and servers are ‘taken over’ to perform malicious tasks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Commonly used to crash email servers by bombarding them with emails.</a:t>
            </a:r>
          </a:p>
        </p:txBody>
      </p:sp>
      <p:pic>
        <p:nvPicPr>
          <p:cNvPr id="10242" name="Picture 2" descr="C:\Documents and Settings\RepseP\My Documents\!MCS Curriculum\Year 11 IT\REsources\Images\botNETatta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467100"/>
            <a:ext cx="4762500" cy="3390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4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Shopping Cart </a:t>
            </a:r>
            <a:r>
              <a:rPr lang="en-AU" sz="48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TEch</a:t>
            </a:r>
            <a:endParaRPr lang="en-AU" sz="4800" b="1" dirty="0">
              <a:solidFill>
                <a:schemeClr val="accent5">
                  <a:lumMod val="40000"/>
                  <a:lumOff val="60000"/>
                </a:schemeClr>
              </a:solidFill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Allows direct purchase from a website</a:t>
            </a:r>
          </a:p>
          <a:p>
            <a:pPr>
              <a:buNone/>
            </a:pPr>
            <a:r>
              <a:rPr lang="en-A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How? 	A shopping cart includes:</a:t>
            </a:r>
          </a:p>
          <a:p>
            <a:pPr>
              <a:buNone/>
            </a:pPr>
            <a:endParaRPr lang="en-AU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514350" indent="-514350">
              <a:buFont typeface="Wingdings" pitchFamily="2" charset="2"/>
              <a:buChar char="Ø"/>
            </a:pPr>
            <a:r>
              <a:rPr lang="en-AU" sz="2400" dirty="0" smtClean="0">
                <a:solidFill>
                  <a:schemeClr val="bg1"/>
                </a:solidFill>
                <a:latin typeface="Biondi" pitchFamily="2" charset="0"/>
              </a:rPr>
              <a:t>A back end database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AU" sz="2400" dirty="0" smtClean="0">
                <a:solidFill>
                  <a:schemeClr val="bg1"/>
                </a:solidFill>
                <a:latin typeface="Biondi" pitchFamily="2" charset="0"/>
              </a:rPr>
              <a:t>A site to display the product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AU" sz="2400" dirty="0" smtClean="0">
                <a:solidFill>
                  <a:schemeClr val="bg1"/>
                </a:solidFill>
                <a:latin typeface="Biondi" pitchFamily="2" charset="0"/>
              </a:rPr>
              <a:t>Admin software used to manage the site</a:t>
            </a:r>
            <a:endParaRPr lang="en-AU" sz="2400" dirty="0">
              <a:solidFill>
                <a:schemeClr val="bg1"/>
              </a:solidFill>
              <a:latin typeface="Biondi" pitchFamily="2" charset="0"/>
            </a:endParaRPr>
          </a:p>
        </p:txBody>
      </p:sp>
      <p:pic>
        <p:nvPicPr>
          <p:cNvPr id="9219" name="Picture 3" descr="C:\Documents and Settings\RepseP\My Documents\!MCS Curriculum\Year 11 IT\REsources\Images\addToC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676775"/>
            <a:ext cx="4762500" cy="2181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36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Disposal of ICT Products</a:t>
            </a:r>
            <a:endParaRPr lang="en-AU" sz="3600" b="1" dirty="0">
              <a:solidFill>
                <a:schemeClr val="accent5">
                  <a:lumMod val="40000"/>
                  <a:lumOff val="60000"/>
                </a:schemeClr>
              </a:solidFill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Watch...</a:t>
            </a:r>
          </a:p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E-Waste Video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5" name="Picture 2" descr="C:\Documents and Settings\RepseP\My Documents\!MCS Curriculum\Year 11 IT\REsources\Images\computer_waste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149080"/>
            <a:ext cx="3312368" cy="1919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Documents and Settings\RepseP\My Documents\!MCS Curriculum\Year 11 IT\REsources\Images\e-waste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8136" y="4149080"/>
            <a:ext cx="2585864" cy="1939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C:\Documents and Settings\RepseP\My Documents\!MCS Curriculum\Year 11 IT\REsources\Images\computer-waste_w250_h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49080"/>
            <a:ext cx="238125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AU" sz="4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aveuse" pitchFamily="2" charset="0"/>
              </a:rPr>
              <a:t>Ecommerce Questions</a:t>
            </a:r>
            <a:endParaRPr lang="en-AU" sz="4800" b="1" dirty="0">
              <a:solidFill>
                <a:schemeClr val="accent5">
                  <a:lumMod val="40000"/>
                  <a:lumOff val="60000"/>
                </a:schemeClr>
              </a:solidFill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p.139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496944" cy="3051771"/>
          </a:xfrm>
        </p:spPr>
        <p:txBody>
          <a:bodyPr>
            <a:normAutofit/>
          </a:bodyPr>
          <a:lstStyle/>
          <a:p>
            <a:r>
              <a:rPr lang="en-AU" sz="4800" dirty="0" smtClean="0">
                <a:solidFill>
                  <a:schemeClr val="bg1"/>
                </a:solidFill>
                <a:latin typeface="Matura MT Script Capitals" pitchFamily="66" charset="0"/>
              </a:rPr>
              <a:t>Investigating &amp; Analysing </a:t>
            </a:r>
            <a:r>
              <a:rPr lang="en-AU" sz="3600" dirty="0" smtClean="0">
                <a:solidFill>
                  <a:schemeClr val="bg1"/>
                </a:solidFill>
                <a:latin typeface="Matura MT Script Capitals" pitchFamily="66" charset="0"/>
              </a:rPr>
              <a:t/>
            </a:r>
            <a:br>
              <a:rPr lang="en-AU" sz="3600" dirty="0" smtClean="0">
                <a:solidFill>
                  <a:schemeClr val="bg1"/>
                </a:solidFill>
                <a:latin typeface="Matura MT Script Capitals" pitchFamily="66" charset="0"/>
              </a:rPr>
            </a:br>
            <a:r>
              <a:rPr lang="en-AU" sz="3600" dirty="0" smtClean="0">
                <a:solidFill>
                  <a:schemeClr val="bg1"/>
                </a:solidFill>
                <a:latin typeface="Matura MT Script Capitals" pitchFamily="66" charset="0"/>
              </a:rPr>
              <a:t>ICT Issues &amp; Ethical Dilemmas</a:t>
            </a:r>
            <a:endParaRPr lang="en-AU" sz="3600" dirty="0">
              <a:solidFill>
                <a:schemeClr val="bg1"/>
              </a:solidFill>
              <a:latin typeface="Matura MT Script Capitals" pitchFamily="66" charset="0"/>
            </a:endParaRP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0" y="0"/>
            <a:ext cx="88197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AU" b="1" dirty="0" smtClean="0">
                <a:solidFill>
                  <a:schemeClr val="bg1"/>
                </a:solidFill>
                <a:latin typeface="OCR A Extended" pitchFamily="50" charset="0"/>
              </a:rPr>
              <a:t>Index</a:t>
            </a:r>
            <a:endParaRPr lang="en-AU" dirty="0"/>
          </a:p>
        </p:txBody>
      </p:sp>
      <p:pic>
        <p:nvPicPr>
          <p:cNvPr id="12293" name="Picture 5" descr="C:\Documents and Settings\RepseP\My Documents\!MCS Curriculum\Year 11 IT\REsources\Images\Ethic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717032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Autofit/>
          </a:bodyPr>
          <a:lstStyle/>
          <a:p>
            <a:pPr algn="l"/>
            <a:r>
              <a:rPr lang="en-AU" sz="66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entaur" pitchFamily="18" charset="0"/>
              </a:rPr>
              <a:t>Privacy of Information</a:t>
            </a:r>
            <a:endParaRPr lang="en-AU" sz="6600" b="1" dirty="0">
              <a:solidFill>
                <a:schemeClr val="accent5">
                  <a:lumMod val="40000"/>
                  <a:lumOff val="60000"/>
                </a:schemeClr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925144"/>
          </a:xfrm>
        </p:spPr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Information privacy </a:t>
            </a:r>
            <a:r>
              <a:rPr lang="en-AU" dirty="0" smtClean="0">
                <a:solidFill>
                  <a:schemeClr val="bg1"/>
                </a:solidFill>
              </a:rPr>
              <a:t>- the right of individuals and companies to deny or restrict the collection and use of information about them.</a:t>
            </a:r>
          </a:p>
          <a:p>
            <a:pPr>
              <a:buNone/>
            </a:pPr>
            <a:endParaRPr lang="en-AU" sz="105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b="1" dirty="0" smtClean="0">
                <a:solidFill>
                  <a:schemeClr val="accent1"/>
                </a:solidFill>
              </a:rPr>
              <a:t>Some main points from laws about info privacy: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chemeClr val="bg1"/>
                </a:solidFill>
              </a:rPr>
              <a:t>Info collected should be limited to what is </a:t>
            </a:r>
            <a:r>
              <a:rPr lang="en-AU" sz="2800" b="1" dirty="0" smtClean="0">
                <a:solidFill>
                  <a:schemeClr val="accent2">
                    <a:lumMod val="75000"/>
                  </a:schemeClr>
                </a:solidFill>
              </a:rPr>
              <a:t>necessary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chemeClr val="bg1"/>
                </a:solidFill>
              </a:rPr>
              <a:t>Restricted access only to those that </a:t>
            </a:r>
            <a:r>
              <a:rPr lang="en-AU" sz="2800" b="1" dirty="0" smtClean="0">
                <a:solidFill>
                  <a:schemeClr val="accent2">
                    <a:lumMod val="75000"/>
                  </a:schemeClr>
                </a:solidFill>
              </a:rPr>
              <a:t>must see it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chemeClr val="bg1"/>
                </a:solidFill>
              </a:rPr>
              <a:t>Info release requires </a:t>
            </a:r>
            <a:r>
              <a:rPr lang="en-AU" sz="2800" b="1" dirty="0" smtClean="0">
                <a:solidFill>
                  <a:schemeClr val="accent2">
                    <a:lumMod val="75000"/>
                  </a:schemeClr>
                </a:solidFill>
              </a:rPr>
              <a:t>permission</a:t>
            </a:r>
            <a:r>
              <a:rPr lang="en-AU" sz="2800" dirty="0" smtClean="0">
                <a:solidFill>
                  <a:schemeClr val="bg1"/>
                </a:solidFill>
              </a:rPr>
              <a:t> from the individual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chemeClr val="bg1"/>
                </a:solidFill>
              </a:rPr>
              <a:t>The </a:t>
            </a:r>
            <a:r>
              <a:rPr lang="en-AU" sz="2800" b="1" dirty="0" smtClean="0">
                <a:solidFill>
                  <a:schemeClr val="accent2">
                    <a:lumMod val="75000"/>
                  </a:schemeClr>
                </a:solidFill>
              </a:rPr>
              <a:t>individual needs to know</a:t>
            </a:r>
            <a:r>
              <a:rPr lang="en-A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AU" sz="2800" dirty="0" smtClean="0">
                <a:solidFill>
                  <a:schemeClr val="bg1"/>
                </a:solidFill>
              </a:rPr>
              <a:t>info is being collected</a:t>
            </a:r>
          </a:p>
          <a:p>
            <a:pPr marL="514350" indent="-514350">
              <a:buFont typeface="+mj-lt"/>
              <a:buAutoNum type="arabicPeriod"/>
            </a:pPr>
            <a:endParaRPr lang="en-A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6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entaur" pitchFamily="18" charset="0"/>
              </a:rPr>
              <a:t>Ownership of Information</a:t>
            </a:r>
            <a:endParaRPr lang="en-AU" sz="6000" b="1" dirty="0">
              <a:solidFill>
                <a:schemeClr val="accent5">
                  <a:lumMod val="40000"/>
                  <a:lumOff val="60000"/>
                </a:schemeClr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Copyright exists even without the ©</a:t>
            </a:r>
          </a:p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2 most common infringements include: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Software piracy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Unauthorised downloading of multimedia</a:t>
            </a:r>
          </a:p>
          <a:p>
            <a:pPr>
              <a:buNone/>
            </a:pPr>
            <a:endParaRPr lang="en-AU" dirty="0" smtClean="0">
              <a:solidFill>
                <a:schemeClr val="bg1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AU" dirty="0" smtClean="0">
                <a:solidFill>
                  <a:schemeClr val="accent3">
                    <a:lumMod val="75000"/>
                  </a:schemeClr>
                </a:solidFill>
              </a:rPr>
              <a:t>You still aren’t supposed to make backups in Australia of software you’ve purchased</a:t>
            </a:r>
          </a:p>
          <a:p>
            <a:pPr>
              <a:buFont typeface="Wingdings" pitchFamily="2" charset="2"/>
              <a:buChar char="§"/>
            </a:pPr>
            <a:endParaRPr lang="en-AU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4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aur" pitchFamily="18" charset="0"/>
              </a:rPr>
              <a:t>Issues not clearly covered by </a:t>
            </a:r>
            <a:r>
              <a:rPr lang="en-AU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aur" pitchFamily="18" charset="0"/>
              </a:rPr>
              <a:t>© law</a:t>
            </a:r>
            <a:r>
              <a:rPr lang="en-AU" sz="4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entaur" pitchFamily="18" charset="0"/>
              </a:rPr>
              <a:t> </a:t>
            </a:r>
            <a:endParaRPr lang="en-AU" sz="4800" b="1" dirty="0">
              <a:solidFill>
                <a:schemeClr val="accent1">
                  <a:lumMod val="60000"/>
                  <a:lumOff val="40000"/>
                </a:schemeClr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Page 123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Analyse the 5 dot points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Discuss with class</a:t>
            </a:r>
          </a:p>
          <a:p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AU" sz="4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entaur" pitchFamily="18" charset="0"/>
              </a:rPr>
              <a:t>A process for analysing ICT issues</a:t>
            </a:r>
            <a:endParaRPr lang="en-AU" sz="4800" b="1" dirty="0">
              <a:solidFill>
                <a:schemeClr val="accent5">
                  <a:lumMod val="40000"/>
                  <a:lumOff val="60000"/>
                </a:schemeClr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7"/>
            <a:ext cx="8229600" cy="1584176"/>
          </a:xfrm>
        </p:spPr>
        <p:txBody>
          <a:bodyPr>
            <a:norm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Analyse the stakeholders and the uses of the information technology being used.</a:t>
            </a:r>
            <a:endParaRPr lang="en-AU" sz="2400" dirty="0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07504" y="3140968"/>
            <a:ext cx="1728192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Software company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843808" y="3068960"/>
            <a:ext cx="2160240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Programmers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940152" y="3140968"/>
            <a:ext cx="2088232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err="1" smtClean="0">
                <a:solidFill>
                  <a:schemeClr val="tx1"/>
                </a:solidFill>
              </a:rPr>
              <a:t>Downloaders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51520" y="4293096"/>
            <a:ext cx="2195736" cy="115212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Adv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</a:rPr>
              <a:t>Advertising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</a:rPr>
              <a:t>Trial versions</a:t>
            </a:r>
          </a:p>
        </p:txBody>
      </p:sp>
      <p:sp>
        <p:nvSpPr>
          <p:cNvPr id="9" name="Oval 8"/>
          <p:cNvSpPr/>
          <p:nvPr/>
        </p:nvSpPr>
        <p:spPr>
          <a:xfrm>
            <a:off x="971600" y="5445224"/>
            <a:ext cx="2195736" cy="11521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DIS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</a:rPr>
              <a:t>Loss of sales</a:t>
            </a:r>
          </a:p>
        </p:txBody>
      </p:sp>
      <p:sp>
        <p:nvSpPr>
          <p:cNvPr id="10" name="Oval 9"/>
          <p:cNvSpPr/>
          <p:nvPr/>
        </p:nvSpPr>
        <p:spPr>
          <a:xfrm>
            <a:off x="3275856" y="4221088"/>
            <a:ext cx="2195736" cy="115212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Adv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</a:rPr>
              <a:t>Advertising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</a:rPr>
              <a:t>Trial versions</a:t>
            </a:r>
          </a:p>
        </p:txBody>
      </p:sp>
      <p:sp>
        <p:nvSpPr>
          <p:cNvPr id="11" name="Oval 10"/>
          <p:cNvSpPr/>
          <p:nvPr/>
        </p:nvSpPr>
        <p:spPr>
          <a:xfrm>
            <a:off x="4139952" y="5445224"/>
            <a:ext cx="2195736" cy="11521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DIS</a:t>
            </a:r>
          </a:p>
          <a:p>
            <a:pPr algn="ctr"/>
            <a:r>
              <a:rPr lang="en-AU" sz="1600" dirty="0" smtClean="0">
                <a:solidFill>
                  <a:schemeClr val="tx1"/>
                </a:solidFill>
              </a:rPr>
              <a:t>Loss of royalties, revenue for work</a:t>
            </a:r>
          </a:p>
        </p:txBody>
      </p:sp>
      <p:sp>
        <p:nvSpPr>
          <p:cNvPr id="12" name="Oval 11"/>
          <p:cNvSpPr/>
          <p:nvPr/>
        </p:nvSpPr>
        <p:spPr>
          <a:xfrm>
            <a:off x="6228184" y="4293096"/>
            <a:ext cx="2195736" cy="115212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Adv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</a:rPr>
              <a:t>Free, easy access programs</a:t>
            </a:r>
          </a:p>
        </p:txBody>
      </p:sp>
      <p:sp>
        <p:nvSpPr>
          <p:cNvPr id="13" name="Oval 12"/>
          <p:cNvSpPr/>
          <p:nvPr/>
        </p:nvSpPr>
        <p:spPr>
          <a:xfrm>
            <a:off x="6948264" y="5445224"/>
            <a:ext cx="2195736" cy="11521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DIS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</a:rPr>
              <a:t>Possible virus from download</a:t>
            </a:r>
          </a:p>
        </p:txBody>
      </p:sp>
      <p:sp>
        <p:nvSpPr>
          <p:cNvPr id="14" name="Oval 13"/>
          <p:cNvSpPr/>
          <p:nvPr/>
        </p:nvSpPr>
        <p:spPr>
          <a:xfrm>
            <a:off x="1187624" y="1844824"/>
            <a:ext cx="6336704" cy="108012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000" b="1" dirty="0" smtClean="0">
                <a:solidFill>
                  <a:schemeClr val="tx1"/>
                </a:solidFill>
              </a:rPr>
              <a:t>Software Acquirement on the Internet</a:t>
            </a:r>
            <a:endParaRPr lang="en-A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accent1"/>
                </a:solidFill>
                <a:latin typeface="OCR A Extended" pitchFamily="50" charset="0"/>
              </a:rPr>
              <a:t>Gaming Addiction</a:t>
            </a:r>
            <a:endParaRPr lang="en-AU" sz="60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Overjoyed when at the computer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3075" name="Picture 3" descr="E:\Year 11 IT\happyGam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371182"/>
            <a:ext cx="6696744" cy="4486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/>
          </a:bodyPr>
          <a:lstStyle/>
          <a:p>
            <a:pPr algn="l"/>
            <a:r>
              <a:rPr lang="en-AU" sz="4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entaur" pitchFamily="18" charset="0"/>
              </a:rPr>
              <a:t>Make your own stakeholders flow chart for another ICT issue</a:t>
            </a:r>
            <a:endParaRPr lang="en-AU" sz="4800" b="1" dirty="0">
              <a:solidFill>
                <a:schemeClr val="accent5">
                  <a:lumMod val="40000"/>
                  <a:lumOff val="60000"/>
                </a:schemeClr>
              </a:solidFill>
              <a:latin typeface="Centaur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4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entaur" pitchFamily="18" charset="0"/>
              </a:rPr>
              <a:t>Solution Example</a:t>
            </a:r>
            <a:endParaRPr lang="en-AU" sz="4800" b="1" dirty="0">
              <a:solidFill>
                <a:schemeClr val="accent5">
                  <a:lumMod val="40000"/>
                  <a:lumOff val="60000"/>
                </a:schemeClr>
              </a:solidFill>
              <a:latin typeface="Centaur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07504" y="3140968"/>
            <a:ext cx="1728192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Educate users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843808" y="3068960"/>
            <a:ext cx="2160240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940152" y="3140968"/>
            <a:ext cx="2088232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51520" y="4293096"/>
            <a:ext cx="2195736" cy="115212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ADV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</a:rPr>
              <a:t>Appeals to people’s morality</a:t>
            </a:r>
          </a:p>
        </p:txBody>
      </p:sp>
      <p:sp>
        <p:nvSpPr>
          <p:cNvPr id="8" name="Oval 7"/>
          <p:cNvSpPr/>
          <p:nvPr/>
        </p:nvSpPr>
        <p:spPr>
          <a:xfrm>
            <a:off x="971600" y="5445224"/>
            <a:ext cx="2195736" cy="11521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DIS</a:t>
            </a:r>
          </a:p>
          <a:p>
            <a:pPr algn="ctr"/>
            <a:r>
              <a:rPr lang="en-AU" dirty="0" smtClean="0">
                <a:solidFill>
                  <a:schemeClr val="tx1"/>
                </a:solidFill>
              </a:rPr>
              <a:t>People will still download</a:t>
            </a:r>
          </a:p>
        </p:txBody>
      </p:sp>
      <p:sp>
        <p:nvSpPr>
          <p:cNvPr id="9" name="Oval 8"/>
          <p:cNvSpPr/>
          <p:nvPr/>
        </p:nvSpPr>
        <p:spPr>
          <a:xfrm>
            <a:off x="3275856" y="4221088"/>
            <a:ext cx="2195736" cy="115212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 smtClean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139952" y="5445224"/>
            <a:ext cx="2195736" cy="11521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 dirty="0" smtClean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228184" y="4293096"/>
            <a:ext cx="2195736" cy="115212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 smtClean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187624" y="1844824"/>
            <a:ext cx="6336704" cy="108012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000" b="1" dirty="0" smtClean="0">
                <a:solidFill>
                  <a:schemeClr val="tx1"/>
                </a:solidFill>
              </a:rPr>
              <a:t>Software Acquirement on the Internet</a:t>
            </a:r>
            <a:endParaRPr lang="en-AU" sz="2000" b="1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732240" y="5517232"/>
            <a:ext cx="2195736" cy="11521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4320480"/>
          </a:xfrm>
        </p:spPr>
        <p:txBody>
          <a:bodyPr>
            <a:noAutofit/>
          </a:bodyPr>
          <a:lstStyle/>
          <a:p>
            <a:r>
              <a:rPr lang="en-AU" sz="9600" dirty="0" smtClean="0">
                <a:solidFill>
                  <a:schemeClr val="accent2"/>
                </a:solidFill>
              </a:rPr>
              <a:t>Primary </a:t>
            </a:r>
            <a:r>
              <a:rPr lang="en-AU" sz="9600" dirty="0" smtClean="0">
                <a:solidFill>
                  <a:schemeClr val="bg1"/>
                </a:solidFill>
              </a:rPr>
              <a:t>&amp;</a:t>
            </a:r>
            <a:r>
              <a:rPr lang="en-AU" sz="9600" dirty="0" smtClean="0">
                <a:solidFill>
                  <a:schemeClr val="accent2"/>
                </a:solidFill>
              </a:rPr>
              <a:t> </a:t>
            </a:r>
            <a:r>
              <a:rPr lang="en-AU" sz="9600" dirty="0" smtClean="0">
                <a:solidFill>
                  <a:srgbClr val="92D050"/>
                </a:solidFill>
              </a:rPr>
              <a:t>Secondary</a:t>
            </a:r>
            <a:r>
              <a:rPr lang="en-AU" sz="9600" dirty="0" smtClean="0">
                <a:solidFill>
                  <a:schemeClr val="accent2"/>
                </a:solidFill>
              </a:rPr>
              <a:t> </a:t>
            </a:r>
            <a:r>
              <a:rPr lang="en-AU" sz="9600" dirty="0" smtClean="0">
                <a:solidFill>
                  <a:schemeClr val="bg1"/>
                </a:solidFill>
              </a:rPr>
              <a:t>Sources</a:t>
            </a:r>
            <a:endParaRPr lang="en-AU" sz="96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0" y="0"/>
            <a:ext cx="88197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AU" b="1" dirty="0" smtClean="0">
                <a:solidFill>
                  <a:schemeClr val="bg1"/>
                </a:solidFill>
                <a:latin typeface="OCR A Extended" pitchFamily="50" charset="0"/>
              </a:rPr>
              <a:t>Index</a:t>
            </a:r>
            <a:endParaRPr lang="en-AU" dirty="0"/>
          </a:p>
        </p:txBody>
      </p:sp>
      <p:pic>
        <p:nvPicPr>
          <p:cNvPr id="1026" name="Picture 2" descr="C:\Documents and Settings\RepseP\My Documents\!MCS Curriculum\Year 11 IT\REsources\Images\primarySourc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97152"/>
            <a:ext cx="2516445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Documents and Settings\RepseP\My Documents\!MCS Curriculum\Year 11 IT\REsources\Images\secondarySour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725144"/>
            <a:ext cx="1856433" cy="1856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lacement Scoresby\Year 11\Network stuff\REsources\Images\lightning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864099"/>
            <a:ext cx="2674079" cy="29939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A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C MODERN  CURSIVE" pitchFamily="2" charset="0"/>
              </a:rPr>
              <a:t>Lightning Quiz</a:t>
            </a:r>
            <a:endParaRPr lang="en-A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IC MODERN  CURSIVE" pitchFamily="2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052736"/>
            <a:ext cx="4499992" cy="5517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Name 3 main areas of Ecommerce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B2B, B2C, C2C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What makes Ecommerce successful?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Small, easily transported products</a:t>
            </a:r>
          </a:p>
          <a:p>
            <a:pPr>
              <a:buNone/>
            </a:pPr>
            <a:r>
              <a:rPr lang="en-AU" sz="2400" dirty="0" smtClean="0">
                <a:solidFill>
                  <a:schemeClr val="bg1"/>
                </a:solidFill>
              </a:rPr>
              <a:t>Electronic services</a:t>
            </a:r>
          </a:p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sz="2400" dirty="0" smtClean="0">
                <a:solidFill>
                  <a:schemeClr val="bg1"/>
                </a:solidFill>
              </a:rPr>
              <a:t>Advantages</a:t>
            </a:r>
          </a:p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sz="2400" dirty="0" smtClean="0">
                <a:solidFill>
                  <a:schemeClr val="bg1"/>
                </a:solidFill>
              </a:rPr>
              <a:t>Disadvantages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AU" sz="2400" dirty="0" smtClean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292080" y="980728"/>
            <a:ext cx="3851920" cy="5877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SPAM?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baseline="0" dirty="0" smtClean="0">
                <a:solidFill>
                  <a:schemeClr val="bg1"/>
                </a:solidFill>
              </a:rPr>
              <a:t>Phishing?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err="1" smtClean="0">
                <a:solidFill>
                  <a:schemeClr val="bg1"/>
                </a:solidFill>
              </a:rPr>
              <a:t>Botnet</a:t>
            </a:r>
            <a:r>
              <a:rPr lang="en-AU" sz="2400" dirty="0" smtClean="0">
                <a:solidFill>
                  <a:schemeClr val="bg1"/>
                </a:solidFill>
              </a:rPr>
              <a:t>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Issues with disposal of ICT products?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What is info privacy?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Two most common copyright infringements?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aseline="0" dirty="0" smtClean="0">
              <a:solidFill>
                <a:schemeClr val="bg1"/>
              </a:solidFill>
            </a:endParaRPr>
          </a:p>
        </p:txBody>
      </p:sp>
      <p:pic>
        <p:nvPicPr>
          <p:cNvPr id="6" name="lightningQuiz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482"/>
                            </p:stCondLst>
                            <p:childTnLst>
                              <p:par>
                                <p:cTn id="8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rgbClr val="C00000"/>
                </a:solidFill>
                <a:latin typeface="Centaur" pitchFamily="18" charset="0"/>
              </a:rPr>
              <a:t>Primary Sources</a:t>
            </a:r>
            <a:endParaRPr lang="en-AU" sz="6000" b="1" dirty="0">
              <a:solidFill>
                <a:srgbClr val="C00000"/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1756792"/>
          </a:xfrm>
        </p:spPr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Come from stakeholders usually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Provide data that needs to be processed and analysed to produce information.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36450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entaur" pitchFamily="18" charset="0"/>
                <a:ea typeface="+mj-ea"/>
                <a:cs typeface="+mj-cs"/>
              </a:rPr>
              <a:t>Secondary Sources</a:t>
            </a:r>
            <a:endParaRPr kumimoji="0" lang="en-AU" sz="6000" b="1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aur" pitchFamily="18" charset="0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4797152"/>
            <a:ext cx="8229600" cy="1756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Provide info from others who heave already investigated</a:t>
            </a:r>
            <a:r>
              <a:rPr kumimoji="0" lang="en-AU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issue or provided relevant info.</a:t>
            </a: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472608"/>
          </a:xfrm>
        </p:spPr>
        <p:txBody>
          <a:bodyPr>
            <a:noAutofit/>
          </a:bodyPr>
          <a:lstStyle/>
          <a:p>
            <a:r>
              <a:rPr lang="en-AU" sz="1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Primary Sources</a:t>
            </a:r>
            <a:endParaRPr lang="en-AU" sz="16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rgbClr val="FF0000"/>
                </a:solidFill>
                <a:latin typeface="Centaur" pitchFamily="18" charset="0"/>
              </a:rPr>
              <a:t>How do you get the data?</a:t>
            </a:r>
            <a:endParaRPr lang="en-AU" sz="6000" b="1" dirty="0">
              <a:solidFill>
                <a:srgbClr val="FF0000"/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Most commonly through </a:t>
            </a:r>
            <a:r>
              <a:rPr lang="en-AU" b="1" dirty="0" smtClean="0">
                <a:solidFill>
                  <a:srgbClr val="FF0000"/>
                </a:solidFill>
              </a:rPr>
              <a:t>surveys</a:t>
            </a:r>
            <a:r>
              <a:rPr lang="en-AU" dirty="0" smtClean="0">
                <a:solidFill>
                  <a:schemeClr val="bg1"/>
                </a:solidFill>
              </a:rPr>
              <a:t> or </a:t>
            </a:r>
            <a:r>
              <a:rPr lang="en-AU" b="1" dirty="0" smtClean="0">
                <a:solidFill>
                  <a:srgbClr val="FF0000"/>
                </a:solidFill>
              </a:rPr>
              <a:t>questionnaires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Done face to face, in groups or online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Interviews are the most useful as you can gauge feelings &amp; attitudes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Documents and Settings\RepseP\My Documents\!MCS Curriculum\Year 11 IT\REsources\Images\facetoF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5013176"/>
            <a:ext cx="2520280" cy="1655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bg1"/>
                </a:solidFill>
                <a:latin typeface="Centaur" pitchFamily="18" charset="0"/>
              </a:rPr>
              <a:t>Designing Questionnaires</a:t>
            </a:r>
            <a:endParaRPr lang="en-AU" sz="6000" b="1" dirty="0">
              <a:solidFill>
                <a:schemeClr val="bg1"/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Design your questions to produce data that is:</a:t>
            </a:r>
          </a:p>
          <a:p>
            <a:r>
              <a:rPr lang="en-AU" sz="4000" dirty="0" smtClean="0">
                <a:solidFill>
                  <a:srgbClr val="92D050"/>
                </a:solidFill>
              </a:rPr>
              <a:t>Of a suitable format</a:t>
            </a:r>
          </a:p>
          <a:p>
            <a:r>
              <a:rPr lang="en-AU" sz="4000" dirty="0" smtClean="0">
                <a:solidFill>
                  <a:srgbClr val="92D050"/>
                </a:solidFill>
              </a:rPr>
              <a:t>Reliable</a:t>
            </a:r>
          </a:p>
          <a:p>
            <a:r>
              <a:rPr lang="en-AU" sz="4000" dirty="0" smtClean="0">
                <a:solidFill>
                  <a:srgbClr val="92D050"/>
                </a:solidFill>
              </a:rPr>
              <a:t>Accurate</a:t>
            </a:r>
          </a:p>
          <a:p>
            <a:r>
              <a:rPr lang="en-AU" sz="4000" dirty="0" smtClean="0">
                <a:solidFill>
                  <a:srgbClr val="92D050"/>
                </a:solidFill>
              </a:rPr>
              <a:t>Timely</a:t>
            </a:r>
          </a:p>
          <a:p>
            <a:r>
              <a:rPr lang="en-AU" sz="4000" dirty="0" smtClean="0">
                <a:solidFill>
                  <a:srgbClr val="92D050"/>
                </a:solidFill>
              </a:rPr>
              <a:t>Free from bias</a:t>
            </a:r>
            <a:endParaRPr lang="en-AU" sz="4000" dirty="0">
              <a:solidFill>
                <a:srgbClr val="92D050"/>
              </a:solidFill>
            </a:endParaRPr>
          </a:p>
        </p:txBody>
      </p:sp>
      <p:pic>
        <p:nvPicPr>
          <p:cNvPr id="2050" name="Picture 2" descr="C:\Documents and Settings\RepseP\My Documents\!MCS Curriculum\Year 11 IT\REsources\Images\designinQuestionnai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3356992"/>
            <a:ext cx="1728192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bg1"/>
                </a:solidFill>
                <a:latin typeface="Centaur" pitchFamily="18" charset="0"/>
              </a:rPr>
              <a:t>Making a Questionnaire</a:t>
            </a:r>
            <a:endParaRPr lang="en-AU" sz="6000" b="1" dirty="0">
              <a:solidFill>
                <a:schemeClr val="bg1"/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Research the issue or topic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Establish a main focus point</a:t>
            </a:r>
          </a:p>
          <a:p>
            <a:r>
              <a:rPr lang="en-AU" dirty="0" smtClean="0">
                <a:solidFill>
                  <a:srgbClr val="92D050"/>
                </a:solidFill>
              </a:rPr>
              <a:t>List questions that need answers</a:t>
            </a:r>
          </a:p>
          <a:p>
            <a:r>
              <a:rPr lang="en-AU" dirty="0" smtClean="0">
                <a:solidFill>
                  <a:srgbClr val="92D050"/>
                </a:solidFill>
              </a:rPr>
              <a:t>Choose the type of survey instrument</a:t>
            </a:r>
          </a:p>
          <a:p>
            <a:r>
              <a:rPr lang="en-AU" dirty="0" smtClean="0">
                <a:solidFill>
                  <a:srgbClr val="FFC000"/>
                </a:solidFill>
              </a:rPr>
              <a:t>Write questions in  suitable format</a:t>
            </a:r>
          </a:p>
          <a:p>
            <a:r>
              <a:rPr lang="en-AU" dirty="0" smtClean="0">
                <a:solidFill>
                  <a:srgbClr val="FFC000"/>
                </a:solidFill>
              </a:rPr>
              <a:t>Choose a sample of people to survey</a:t>
            </a:r>
          </a:p>
          <a:p>
            <a:r>
              <a:rPr lang="en-AU" dirty="0" smtClean="0">
                <a:solidFill>
                  <a:schemeClr val="accent1"/>
                </a:solidFill>
              </a:rPr>
              <a:t>Report on the results using visual representations and written feedback</a:t>
            </a:r>
            <a:endParaRPr lang="en-A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bg1"/>
                </a:solidFill>
                <a:latin typeface="Centaur" pitchFamily="18" charset="0"/>
              </a:rPr>
              <a:t>Questions: Open or Closed</a:t>
            </a:r>
            <a:endParaRPr lang="en-AU" sz="6000" b="1" dirty="0">
              <a:solidFill>
                <a:schemeClr val="bg1"/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Closed Qs </a:t>
            </a:r>
            <a:r>
              <a:rPr lang="en-AU" dirty="0" smtClean="0">
                <a:solidFill>
                  <a:schemeClr val="bg1"/>
                </a:solidFill>
              </a:rPr>
              <a:t>= yes/no, one word responses or multiple choice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rgbClr val="92D050"/>
                </a:solidFill>
              </a:rPr>
              <a:t>Open Qs </a:t>
            </a:r>
            <a:r>
              <a:rPr lang="en-AU" dirty="0" smtClean="0">
                <a:solidFill>
                  <a:schemeClr val="bg1"/>
                </a:solidFill>
              </a:rPr>
              <a:t>= require a longer response.</a:t>
            </a:r>
          </a:p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	using what, why, when, how, explain, describe, </a:t>
            </a:r>
            <a:r>
              <a:rPr lang="en-AU" dirty="0" err="1" smtClean="0">
                <a:solidFill>
                  <a:schemeClr val="bg1"/>
                </a:solidFill>
              </a:rPr>
              <a:t>ect</a:t>
            </a:r>
            <a:r>
              <a:rPr lang="en-AU" dirty="0" smtClean="0">
                <a:solidFill>
                  <a:schemeClr val="bg1"/>
                </a:solidFill>
              </a:rPr>
              <a:t>... </a:t>
            </a:r>
            <a:r>
              <a:rPr lang="en-AU" dirty="0" smtClean="0">
                <a:solidFill>
                  <a:srgbClr val="92D050"/>
                </a:solidFill>
              </a:rPr>
              <a:t>This makes a question open.</a:t>
            </a:r>
            <a:endParaRPr lang="en-A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accent1"/>
                </a:solidFill>
                <a:latin typeface="OCR A Extended" pitchFamily="50" charset="0"/>
              </a:rPr>
              <a:t>Gaming Addiction</a:t>
            </a:r>
            <a:endParaRPr lang="en-AU" sz="6000" b="1" dirty="0">
              <a:solidFill>
                <a:schemeClr val="accent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Unable to stop a computer activity</a:t>
            </a:r>
          </a:p>
          <a:p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4098" name="Picture 2" descr="E:\Year 11 IT\gamingDea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996952"/>
            <a:ext cx="2116384" cy="30598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099" name="Picture 3" descr="E:\Year 11 IT\gamingAddic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284984"/>
            <a:ext cx="2419469" cy="20162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aur" pitchFamily="18" charset="0"/>
              </a:rPr>
              <a:t>Conducting Interviews / Questionnaires</a:t>
            </a:r>
            <a:endParaRPr lang="en-A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accent1"/>
                </a:solidFill>
              </a:rPr>
              <a:t>Interviews: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Usually one to one basis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Recorded (with permission)</a:t>
            </a:r>
          </a:p>
          <a:p>
            <a:pPr>
              <a:buNone/>
            </a:pPr>
            <a:endParaRPr lang="en-A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dirty="0" smtClean="0">
                <a:solidFill>
                  <a:srgbClr val="92D050"/>
                </a:solidFill>
              </a:rPr>
              <a:t>Questionnaires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Individually or in groups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Paper, computer or internet based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entaur" pitchFamily="18" charset="0"/>
              </a:rPr>
              <a:t>Data Validation</a:t>
            </a:r>
            <a:endParaRPr lang="en-AU" sz="6000" b="1" dirty="0">
              <a:solidFill>
                <a:schemeClr val="tx2">
                  <a:lumMod val="40000"/>
                  <a:lumOff val="60000"/>
                </a:schemeClr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Easy for errors to occur during input phase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Use manual and electronic validation methods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Manual methods?</a:t>
            </a:r>
          </a:p>
          <a:p>
            <a:pPr algn="r"/>
            <a:r>
              <a:rPr lang="en-A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E.g. Proofreading	</a:t>
            </a:r>
            <a:r>
              <a:rPr lang="en-AU" dirty="0" smtClean="0">
                <a:solidFill>
                  <a:schemeClr val="bg1"/>
                </a:solidFill>
              </a:rPr>
              <a:t>		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Electronic methods? </a:t>
            </a:r>
          </a:p>
          <a:p>
            <a:pPr algn="r"/>
            <a:r>
              <a:rPr lang="en-AU" dirty="0" smtClean="0">
                <a:solidFill>
                  <a:srgbClr val="FFC000"/>
                </a:solidFill>
              </a:rPr>
              <a:t>E.g. Drop downs	</a:t>
            </a:r>
            <a:r>
              <a:rPr lang="en-AU" dirty="0" smtClean="0">
                <a:solidFill>
                  <a:schemeClr val="bg1"/>
                </a:solidFill>
              </a:rPr>
              <a:t>		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Both used to ensure accurate input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b="1" dirty="0" smtClean="0">
                <a:solidFill>
                  <a:schemeClr val="bg1"/>
                </a:solidFill>
                <a:latin typeface="Centaur" pitchFamily="18" charset="0"/>
              </a:rPr>
              <a:t>Analysing Questionnaires / Interviews</a:t>
            </a:r>
            <a:endParaRPr lang="en-AU" b="1" dirty="0">
              <a:solidFill>
                <a:schemeClr val="bg1"/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AU" dirty="0" smtClean="0">
                <a:solidFill>
                  <a:schemeClr val="bg1"/>
                </a:solidFill>
              </a:rPr>
              <a:t>Time consuming</a:t>
            </a:r>
          </a:p>
          <a:p>
            <a:pPr>
              <a:buFont typeface="Courier New" pitchFamily="49" charset="0"/>
              <a:buChar char="o"/>
            </a:pPr>
            <a:r>
              <a:rPr lang="en-AU" dirty="0" smtClean="0">
                <a:solidFill>
                  <a:schemeClr val="bg1"/>
                </a:solidFill>
              </a:rPr>
              <a:t>Interviews need to be transcribed</a:t>
            </a:r>
          </a:p>
          <a:p>
            <a:pPr>
              <a:buFont typeface="Courier New" pitchFamily="49" charset="0"/>
              <a:buChar char="o"/>
            </a:pPr>
            <a:r>
              <a:rPr lang="en-AU" dirty="0" smtClean="0">
                <a:solidFill>
                  <a:srgbClr val="FFC000"/>
                </a:solidFill>
              </a:rPr>
              <a:t>Answers need to be summarised</a:t>
            </a:r>
          </a:p>
          <a:p>
            <a:pPr>
              <a:buFont typeface="Courier New" pitchFamily="49" charset="0"/>
              <a:buChar char="o"/>
            </a:pPr>
            <a:r>
              <a:rPr lang="en-AU" dirty="0" smtClean="0">
                <a:solidFill>
                  <a:srgbClr val="FFC000"/>
                </a:solidFill>
              </a:rPr>
              <a:t>All answers transferred to master copy.</a:t>
            </a:r>
          </a:p>
          <a:p>
            <a:pPr>
              <a:buFont typeface="Courier New" pitchFamily="49" charset="0"/>
              <a:buChar char="o"/>
            </a:pPr>
            <a:r>
              <a:rPr lang="en-AU" dirty="0" smtClean="0">
                <a:solidFill>
                  <a:srgbClr val="FFC000"/>
                </a:solidFill>
              </a:rPr>
              <a:t>Overall summaries made</a:t>
            </a:r>
          </a:p>
          <a:p>
            <a:pPr>
              <a:buFont typeface="Courier New" pitchFamily="49" charset="0"/>
              <a:buChar char="o"/>
            </a:pPr>
            <a:r>
              <a:rPr lang="en-AU" dirty="0" smtClean="0">
                <a:solidFill>
                  <a:schemeClr val="accent1"/>
                </a:solidFill>
              </a:rPr>
              <a:t>Analyse data, record trends and findings</a:t>
            </a:r>
          </a:p>
          <a:p>
            <a:pPr>
              <a:buFont typeface="Courier New" pitchFamily="49" charset="0"/>
              <a:buChar char="o"/>
            </a:pPr>
            <a:r>
              <a:rPr lang="en-AU" dirty="0" smtClean="0">
                <a:solidFill>
                  <a:schemeClr val="accent1"/>
                </a:solidFill>
              </a:rPr>
              <a:t>Reach a conclusion based on your original goal</a:t>
            </a:r>
            <a:endParaRPr lang="en-A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bg1"/>
                </a:solidFill>
                <a:latin typeface="Centaur" pitchFamily="18" charset="0"/>
              </a:rPr>
              <a:t>Referencing </a:t>
            </a:r>
            <a:r>
              <a:rPr lang="en-AU" sz="6000" b="1" dirty="0" smtClean="0">
                <a:solidFill>
                  <a:srgbClr val="FF0000"/>
                </a:solidFill>
                <a:latin typeface="Centaur" pitchFamily="18" charset="0"/>
              </a:rPr>
              <a:t>Primary</a:t>
            </a:r>
            <a:r>
              <a:rPr lang="en-AU" sz="6000" b="1" dirty="0" smtClean="0">
                <a:solidFill>
                  <a:schemeClr val="bg1"/>
                </a:solidFill>
                <a:latin typeface="Centaur" pitchFamily="18" charset="0"/>
              </a:rPr>
              <a:t> Sources</a:t>
            </a:r>
            <a:endParaRPr lang="en-AU" sz="6000" b="1" dirty="0">
              <a:solidFill>
                <a:schemeClr val="bg1"/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They need to cited or referenced the same way secondary sources are.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Once analysis has been done and a conclusion reached, it becomes a secondary source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Can be turned into a graphical representation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AU" sz="6000" dirty="0" smtClean="0">
                <a:solidFill>
                  <a:schemeClr val="bg1"/>
                </a:solidFill>
                <a:latin typeface="Centaur" pitchFamily="18" charset="0"/>
              </a:rPr>
              <a:t>Make your own Questionnaires</a:t>
            </a:r>
            <a:endParaRPr lang="en-AU" sz="6000" dirty="0">
              <a:solidFill>
                <a:schemeClr val="bg1"/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Make a paper based questionnaire on a topic of your choosing.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Must have 10 questions minimum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Documents and Settings\RepseP\My Documents\!MCS Curriculum\Year 11 IT\REsources\Images\your tu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0276" y="0"/>
            <a:ext cx="1263724" cy="12816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AU" sz="6000" dirty="0" smtClean="0">
                <a:solidFill>
                  <a:schemeClr val="bg1"/>
                </a:solidFill>
                <a:latin typeface="Centaur" pitchFamily="18" charset="0"/>
              </a:rPr>
              <a:t>Make your own Questionnaires</a:t>
            </a:r>
            <a:endParaRPr lang="en-AU" sz="6000" dirty="0">
              <a:solidFill>
                <a:schemeClr val="bg1"/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Make an interview 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Must have 10 questions minimum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Conduct the interview on a fellow class mate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Documents and Settings\RepseP\My Documents\!MCS Curriculum\Year 11 IT\REsources\Images\stillYourTur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2944" y="0"/>
            <a:ext cx="1251056" cy="1268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AU" sz="6000" dirty="0" smtClean="0">
                <a:solidFill>
                  <a:schemeClr val="bg1"/>
                </a:solidFill>
                <a:latin typeface="Centaur" pitchFamily="18" charset="0"/>
              </a:rPr>
              <a:t>Analyse the information</a:t>
            </a:r>
            <a:endParaRPr lang="en-AU" sz="6000" dirty="0">
              <a:solidFill>
                <a:schemeClr val="bg1"/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Sort the info and state your findings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Make your conclusions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5" name="Picture 2" descr="C:\Documents and Settings\RepseP\My Documents\!MCS Curriculum\Year 11 IT\REsources\Images\stillYourTur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2944" y="0"/>
            <a:ext cx="1251056" cy="1268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472608"/>
          </a:xfrm>
        </p:spPr>
        <p:txBody>
          <a:bodyPr>
            <a:noAutofit/>
          </a:bodyPr>
          <a:lstStyle/>
          <a:p>
            <a:r>
              <a:rPr lang="en-AU" sz="138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Secondary Sources</a:t>
            </a:r>
            <a:endParaRPr lang="en-AU" sz="138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rgbClr val="92D050"/>
                </a:solidFill>
                <a:latin typeface="Centaur" pitchFamily="18" charset="0"/>
              </a:rPr>
              <a:t>Secondary Sources</a:t>
            </a:r>
            <a:endParaRPr lang="en-AU" sz="6000" b="1" dirty="0">
              <a:solidFill>
                <a:srgbClr val="92D050"/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Traditionally books newspapers &amp; journals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Now it’s online text documents, audio and video.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Use search engines to find what you need</a:t>
            </a:r>
          </a:p>
          <a:p>
            <a:endParaRPr lang="en-AU" sz="1700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Secondary sources:</a:t>
            </a:r>
          </a:p>
          <a:p>
            <a:r>
              <a:rPr lang="en-AU" sz="3900" dirty="0" smtClean="0">
                <a:solidFill>
                  <a:srgbClr val="92D050"/>
                </a:solidFill>
              </a:rPr>
              <a:t>Wikipedia</a:t>
            </a:r>
          </a:p>
          <a:p>
            <a:r>
              <a:rPr lang="en-AU" sz="3900" dirty="0" smtClean="0">
                <a:solidFill>
                  <a:srgbClr val="92D050"/>
                </a:solidFill>
              </a:rPr>
              <a:t>YouTube</a:t>
            </a:r>
            <a:endParaRPr lang="en-AU" sz="3900" dirty="0">
              <a:solidFill>
                <a:srgbClr val="92D050"/>
              </a:solidFill>
            </a:endParaRPr>
          </a:p>
        </p:txBody>
      </p:sp>
      <p:pic>
        <p:nvPicPr>
          <p:cNvPr id="6146" name="Picture 2" descr="C:\Documents and Settings\RepseP\My Documents\!MCS Curriculum\Year 11 IT\REsources\Images\wikipedia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509120"/>
            <a:ext cx="1229111" cy="15076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7" name="Picture 3" descr="C:\Documents and Settings\RepseP\My Documents\!MCS Curriculum\Year 11 IT\REsources\Images\youtube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5762625"/>
            <a:ext cx="2152650" cy="109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dirty="0" err="1" smtClean="0">
                <a:solidFill>
                  <a:schemeClr val="bg1"/>
                </a:solidFill>
                <a:latin typeface="Centaur" pitchFamily="18" charset="0"/>
              </a:rPr>
              <a:t>Metasearch</a:t>
            </a:r>
            <a:r>
              <a:rPr lang="en-AU" sz="6000" dirty="0" smtClean="0">
                <a:solidFill>
                  <a:schemeClr val="bg1"/>
                </a:solidFill>
                <a:latin typeface="Centaur" pitchFamily="18" charset="0"/>
              </a:rPr>
              <a:t> engines</a:t>
            </a:r>
            <a:endParaRPr lang="en-AU" sz="6000" dirty="0">
              <a:solidFill>
                <a:schemeClr val="bg1"/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Cluster results into groups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Results can give you a broad selection of material you can browse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accent1"/>
                </a:solidFill>
                <a:latin typeface="OCR A Extended" pitchFamily="50" charset="0"/>
              </a:rPr>
              <a:t>Gaming Addiction</a:t>
            </a:r>
            <a:endParaRPr lang="en-AU" sz="6000" b="1" dirty="0">
              <a:solidFill>
                <a:schemeClr val="bg1"/>
              </a:solidFill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Irritable when not at the computer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endParaRPr lang="en-AU" dirty="0" smtClean="0">
              <a:solidFill>
                <a:schemeClr val="bg1"/>
              </a:solidFill>
            </a:endParaRPr>
          </a:p>
          <a:p>
            <a:endParaRPr lang="en-AU" dirty="0" smtClean="0">
              <a:solidFill>
                <a:schemeClr val="bg1"/>
              </a:solidFill>
            </a:endParaRPr>
          </a:p>
          <a:p>
            <a:endParaRPr lang="en-AU" dirty="0" smtClean="0">
              <a:solidFill>
                <a:schemeClr val="bg1"/>
              </a:solidFill>
            </a:endParaRPr>
          </a:p>
          <a:p>
            <a:endParaRPr lang="en-AU" dirty="0" smtClean="0">
              <a:solidFill>
                <a:schemeClr val="bg1"/>
              </a:solidFill>
            </a:endParaRP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Everything else is annoying and boring...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Documents and Settings\RepseP\My Documents\!MCS Curriculum\Year 11 IT\REsources\Images\angryb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348880"/>
            <a:ext cx="2028825" cy="3038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bg1"/>
                </a:solidFill>
                <a:latin typeface="Centaur" pitchFamily="18" charset="0"/>
              </a:rPr>
              <a:t>Check the Quality</a:t>
            </a:r>
            <a:endParaRPr lang="en-AU" sz="6000" b="1" dirty="0">
              <a:solidFill>
                <a:schemeClr val="bg1"/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Is it clear who’s written it?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Are the aims of the site clear, Bias?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Is it relevant?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Can the info be checked?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When was it produced? Up to date?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Does it give all the options?</a:t>
            </a:r>
          </a:p>
          <a:p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7170" name="Picture 2" descr="C:\Documents and Settings\RepseP\My Documents\!MCS Curriculum\Year 11 IT\REsources\Images\qualityContr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260648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b="1" dirty="0" smtClean="0">
                <a:solidFill>
                  <a:schemeClr val="bg1"/>
                </a:solidFill>
                <a:latin typeface="Centaur" pitchFamily="18" charset="0"/>
              </a:rPr>
              <a:t>Referencing</a:t>
            </a:r>
            <a:endParaRPr lang="en-AU" sz="6000" b="1" dirty="0">
              <a:solidFill>
                <a:schemeClr val="bg1"/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All sources used need to be referenced in a </a:t>
            </a:r>
            <a:r>
              <a:rPr lang="en-AU" dirty="0" err="1" smtClean="0">
                <a:solidFill>
                  <a:schemeClr val="bg1"/>
                </a:solidFill>
              </a:rPr>
              <a:t>bibligoraphy</a:t>
            </a:r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Heaps of styles:  APA, Harvard, MLA, Oxford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Styles change depending on what it is you are referencing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err="1" smtClean="0">
                <a:solidFill>
                  <a:schemeClr val="bg1"/>
                </a:solidFill>
              </a:rPr>
              <a:t>Eg</a:t>
            </a:r>
            <a:r>
              <a:rPr lang="en-AU" dirty="0" smtClean="0">
                <a:solidFill>
                  <a:schemeClr val="bg1"/>
                </a:solidFill>
              </a:rPr>
              <a:t>, a journal is referenced different from a book, online document or web site.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6000" dirty="0" smtClean="0">
                <a:solidFill>
                  <a:schemeClr val="bg1"/>
                </a:solidFill>
                <a:latin typeface="Centaur" pitchFamily="18" charset="0"/>
              </a:rPr>
              <a:t>Referencing Examples</a:t>
            </a:r>
            <a:endParaRPr lang="en-AU" sz="6000" dirty="0">
              <a:solidFill>
                <a:schemeClr val="bg1"/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AU" b="1" dirty="0" smtClean="0">
                <a:solidFill>
                  <a:srgbClr val="92D050"/>
                </a:solidFill>
              </a:rPr>
              <a:t>Harvard: Book reference</a:t>
            </a:r>
          </a:p>
          <a:p>
            <a:pPr>
              <a:buNone/>
            </a:pPr>
            <a:r>
              <a:rPr lang="en-AU" sz="2800" dirty="0" err="1" smtClean="0">
                <a:solidFill>
                  <a:schemeClr val="bg1"/>
                </a:solidFill>
              </a:rPr>
              <a:t>Bessant</a:t>
            </a:r>
            <a:r>
              <a:rPr lang="en-AU" sz="2800" dirty="0" smtClean="0">
                <a:solidFill>
                  <a:schemeClr val="bg1"/>
                </a:solidFill>
              </a:rPr>
              <a:t>, J &amp; Webber, R 2001, 'Policy and the youth sector: youth peaks and why we need them', </a:t>
            </a:r>
            <a:r>
              <a:rPr lang="en-AU" sz="2800" i="1" dirty="0" smtClean="0">
                <a:solidFill>
                  <a:schemeClr val="bg1"/>
                </a:solidFill>
              </a:rPr>
              <a:t>Youth Studies Australia</a:t>
            </a:r>
            <a:r>
              <a:rPr lang="en-AU" sz="2800" dirty="0" smtClean="0">
                <a:solidFill>
                  <a:schemeClr val="bg1"/>
                </a:solidFill>
              </a:rPr>
              <a:t>, vol. 20, no. 1, pp. 43-47.</a:t>
            </a:r>
          </a:p>
          <a:p>
            <a:pPr>
              <a:buNone/>
            </a:pPr>
            <a:endParaRPr lang="en-AU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APA: Electronic Journal Reference</a:t>
            </a:r>
          </a:p>
          <a:p>
            <a:r>
              <a:rPr lang="en-AU" dirty="0" err="1" smtClean="0">
                <a:solidFill>
                  <a:schemeClr val="bg1"/>
                </a:solidFill>
              </a:rPr>
              <a:t>Kavanagh</a:t>
            </a:r>
            <a:r>
              <a:rPr lang="en-AU" dirty="0" smtClean="0">
                <a:solidFill>
                  <a:schemeClr val="bg1"/>
                </a:solidFill>
              </a:rPr>
              <a:t>, K., Absalom, K., </a:t>
            </a:r>
            <a:r>
              <a:rPr lang="en-AU" dirty="0" err="1" smtClean="0">
                <a:solidFill>
                  <a:schemeClr val="bg1"/>
                </a:solidFill>
              </a:rPr>
              <a:t>Beil</a:t>
            </a:r>
            <a:r>
              <a:rPr lang="en-AU" dirty="0" smtClean="0">
                <a:solidFill>
                  <a:schemeClr val="bg1"/>
                </a:solidFill>
              </a:rPr>
              <a:t>, W., &amp; </a:t>
            </a:r>
            <a:r>
              <a:rPr lang="en-AU" dirty="0" err="1" smtClean="0">
                <a:solidFill>
                  <a:schemeClr val="bg1"/>
                </a:solidFill>
              </a:rPr>
              <a:t>Schliessmann</a:t>
            </a:r>
            <a:r>
              <a:rPr lang="en-AU" dirty="0" smtClean="0">
                <a:solidFill>
                  <a:schemeClr val="bg1"/>
                </a:solidFill>
              </a:rPr>
              <a:t>, L. (1999). Connecting and becoming culturally competent: A Lakota example. </a:t>
            </a:r>
            <a:r>
              <a:rPr lang="en-AU" i="1" dirty="0" smtClean="0">
                <a:solidFill>
                  <a:schemeClr val="bg1"/>
                </a:solidFill>
              </a:rPr>
              <a:t>Advances in Nursing Science, 21</a:t>
            </a:r>
            <a:r>
              <a:rPr lang="en-AU" dirty="0" smtClean="0">
                <a:solidFill>
                  <a:schemeClr val="bg1"/>
                </a:solidFill>
              </a:rPr>
              <a:t>, 9-31. Retrieved March 26, 2001 from </a:t>
            </a:r>
            <a:r>
              <a:rPr lang="en-AU" dirty="0" err="1" smtClean="0">
                <a:solidFill>
                  <a:schemeClr val="bg1"/>
                </a:solidFill>
              </a:rPr>
              <a:t>ProQuest</a:t>
            </a:r>
            <a:r>
              <a:rPr lang="en-AU" dirty="0" smtClean="0">
                <a:solidFill>
                  <a:schemeClr val="bg1"/>
                </a:solidFill>
              </a:rPr>
              <a:t>/Nursing Journals database.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000" b="1" dirty="0" smtClean="0">
                <a:solidFill>
                  <a:srgbClr val="FFC000"/>
                </a:solidFill>
              </a:rPr>
              <a:t>Wait for it....</a:t>
            </a:r>
            <a:endParaRPr lang="en-AU" sz="6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solidFill>
                  <a:schemeClr val="bg1"/>
                </a:solidFill>
                <a:latin typeface="Centaur" pitchFamily="18" charset="0"/>
              </a:rPr>
              <a:t>Congratulations</a:t>
            </a:r>
            <a:endParaRPr lang="en-AU" sz="8000" b="1" dirty="0">
              <a:solidFill>
                <a:schemeClr val="bg1"/>
              </a:solidFill>
              <a:latin typeface="Centau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This is the end of the chapter</a:t>
            </a:r>
          </a:p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ICT in the global society is no more....</a:t>
            </a:r>
          </a:p>
          <a:p>
            <a:pPr>
              <a:buNone/>
            </a:pPr>
            <a:r>
              <a:rPr lang="en-AU" sz="4000" b="1" dirty="0" smtClean="0">
                <a:solidFill>
                  <a:srgbClr val="FF0000"/>
                </a:solidFill>
              </a:rPr>
              <a:t>Until the exam</a:t>
            </a:r>
            <a:endParaRPr lang="en-AU" sz="40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Documents and Settings\RepseP\My Documents\!MCS Curriculum\Year 11 IT\REsources\Images\the E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726922"/>
            <a:ext cx="5508104" cy="4131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1368</TotalTime>
  <Words>2174</Words>
  <Application>Microsoft Office PowerPoint</Application>
  <PresentationFormat>On-screen Show (4:3)</PresentationFormat>
  <Paragraphs>518</Paragraphs>
  <Slides>94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94</vt:i4>
      </vt:variant>
    </vt:vector>
  </HeadingPairs>
  <TitlesOfParts>
    <vt:vector size="95" baseType="lpstr">
      <vt:lpstr>Office Theme</vt:lpstr>
      <vt:lpstr>ICT in a Global Society</vt:lpstr>
      <vt:lpstr>ICT is good, but...</vt:lpstr>
      <vt:lpstr>Think about</vt:lpstr>
      <vt:lpstr>Computer Gaming</vt:lpstr>
      <vt:lpstr>Gaming Addiction</vt:lpstr>
      <vt:lpstr>Gaming Addiction</vt:lpstr>
      <vt:lpstr>Gaming Addiction</vt:lpstr>
      <vt:lpstr>Gaming Addiction</vt:lpstr>
      <vt:lpstr>Gaming Addiction</vt:lpstr>
      <vt:lpstr>Gaming Addiction</vt:lpstr>
      <vt:lpstr>Gaming Addiction</vt:lpstr>
      <vt:lpstr>Unsuitable Games</vt:lpstr>
      <vt:lpstr>Unsuitable to Impressionable People</vt:lpstr>
      <vt:lpstr>Discussion - Responsibility</vt:lpstr>
      <vt:lpstr>Social Networking</vt:lpstr>
      <vt:lpstr>Benefits of social networking</vt:lpstr>
      <vt:lpstr>Social Networking Technology</vt:lpstr>
      <vt:lpstr>Web 2.0 Tech</vt:lpstr>
      <vt:lpstr>Web 2.0 Tech continued</vt:lpstr>
      <vt:lpstr>PHP</vt:lpstr>
      <vt:lpstr>Social Networking Issues</vt:lpstr>
      <vt:lpstr>Social Networking Issues</vt:lpstr>
      <vt:lpstr>Social Networking Issues</vt:lpstr>
      <vt:lpstr>Social Networking Issues</vt:lpstr>
      <vt:lpstr>Social Networking Issues</vt:lpstr>
      <vt:lpstr>Social Networking Issues</vt:lpstr>
      <vt:lpstr>Social Networking Issues</vt:lpstr>
      <vt:lpstr>How to avoid problems with social networking</vt:lpstr>
      <vt:lpstr>Cloud Computing</vt:lpstr>
      <vt:lpstr>Lightning Quiz</vt:lpstr>
      <vt:lpstr>What’s the cloud?</vt:lpstr>
      <vt:lpstr>Cloud Computing Services</vt:lpstr>
      <vt:lpstr>Examples of Cloud computing</vt:lpstr>
      <vt:lpstr>Benefits of Cloud</vt:lpstr>
      <vt:lpstr>Issues with Cloud</vt:lpstr>
      <vt:lpstr>Reducing the Risks</vt:lpstr>
      <vt:lpstr>Do Cloud Qs on p.139</vt:lpstr>
      <vt:lpstr>Robotics &amp; Artificial Intelligence</vt:lpstr>
      <vt:lpstr>Artificial Intelligence</vt:lpstr>
      <vt:lpstr>Applications for AI</vt:lpstr>
      <vt:lpstr>Applications for AI</vt:lpstr>
      <vt:lpstr>Expert System</vt:lpstr>
      <vt:lpstr>Neural Network</vt:lpstr>
      <vt:lpstr>Fuzzy Logic</vt:lpstr>
      <vt:lpstr>2 lines of research</vt:lpstr>
      <vt:lpstr>Issues with Robots &amp; AI</vt:lpstr>
      <vt:lpstr>Could Robots Ever Harm Humans?</vt:lpstr>
      <vt:lpstr>Discuss these issues:  Robots &amp; AI are not as smart as humans  Communication between humans &amp; robots  Robots cannot make decisions about complex matters that include values  Robots &amp; AI replace humans</vt:lpstr>
      <vt:lpstr>Questions on p.139</vt:lpstr>
      <vt:lpstr>Ecommerce</vt:lpstr>
      <vt:lpstr>Lightning Quiz</vt:lpstr>
      <vt:lpstr>Electronic Commerce</vt:lpstr>
      <vt:lpstr>Ecommerce Business to Business</vt:lpstr>
      <vt:lpstr>Ecommerce Business to Customer</vt:lpstr>
      <vt:lpstr>Ecommerce Customer to Customer</vt:lpstr>
      <vt:lpstr>Success</vt:lpstr>
      <vt:lpstr>Advantages</vt:lpstr>
      <vt:lpstr>Buying &amp; Payment issues</vt:lpstr>
      <vt:lpstr>Spam</vt:lpstr>
      <vt:lpstr>Phishing</vt:lpstr>
      <vt:lpstr>Botnet attacks</vt:lpstr>
      <vt:lpstr>Shopping Cart TEch</vt:lpstr>
      <vt:lpstr>Disposal of ICT Products</vt:lpstr>
      <vt:lpstr>Ecommerce Questions</vt:lpstr>
      <vt:lpstr>Investigating &amp; Analysing  ICT Issues &amp; Ethical Dilemmas</vt:lpstr>
      <vt:lpstr>Privacy of Information</vt:lpstr>
      <vt:lpstr>Ownership of Information</vt:lpstr>
      <vt:lpstr>Issues not clearly covered by © law </vt:lpstr>
      <vt:lpstr>A process for analysing ICT issues</vt:lpstr>
      <vt:lpstr>Make your own stakeholders flow chart for another ICT issue</vt:lpstr>
      <vt:lpstr>Solution Example</vt:lpstr>
      <vt:lpstr>Primary &amp; Secondary Sources</vt:lpstr>
      <vt:lpstr>Lightning Quiz</vt:lpstr>
      <vt:lpstr>Primary Sources</vt:lpstr>
      <vt:lpstr>Primary Sources</vt:lpstr>
      <vt:lpstr>How do you get the data?</vt:lpstr>
      <vt:lpstr>Designing Questionnaires</vt:lpstr>
      <vt:lpstr>Making a Questionnaire</vt:lpstr>
      <vt:lpstr>Questions: Open or Closed</vt:lpstr>
      <vt:lpstr>Conducting Interviews / Questionnaires</vt:lpstr>
      <vt:lpstr>Data Validation</vt:lpstr>
      <vt:lpstr>Analysing Questionnaires / Interviews</vt:lpstr>
      <vt:lpstr>Referencing Primary Sources</vt:lpstr>
      <vt:lpstr>Make your own Questionnaires</vt:lpstr>
      <vt:lpstr>Make your own Questionnaires</vt:lpstr>
      <vt:lpstr>Analyse the information</vt:lpstr>
      <vt:lpstr>Secondary Sources</vt:lpstr>
      <vt:lpstr>Secondary Sources</vt:lpstr>
      <vt:lpstr>Metasearch engines</vt:lpstr>
      <vt:lpstr>Check the Quality</vt:lpstr>
      <vt:lpstr>Referencing</vt:lpstr>
      <vt:lpstr>Referencing Examples</vt:lpstr>
      <vt:lpstr>Wait for it....</vt:lpstr>
      <vt:lpstr>Congratulations</vt:lpstr>
    </vt:vector>
  </TitlesOfParts>
  <Company>Maranatha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ICT in a Global Society</dc:title>
  <dc:creator>Peter Repse</dc:creator>
  <cp:lastModifiedBy>Peter Repse</cp:lastModifiedBy>
  <cp:revision>123</cp:revision>
  <dcterms:created xsi:type="dcterms:W3CDTF">2011-04-30T01:16:50Z</dcterms:created>
  <dcterms:modified xsi:type="dcterms:W3CDTF">2011-05-11T05:17:09Z</dcterms:modified>
</cp:coreProperties>
</file>